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4008" r:id="rId1"/>
  </p:sldMasterIdLst>
  <p:notesMasterIdLst>
    <p:notesMasterId r:id="rId43"/>
  </p:notesMasterIdLst>
  <p:sldIdLst>
    <p:sldId id="256" r:id="rId2"/>
    <p:sldId id="280" r:id="rId3"/>
    <p:sldId id="279" r:id="rId4"/>
    <p:sldId id="278" r:id="rId5"/>
    <p:sldId id="286" r:id="rId6"/>
    <p:sldId id="287" r:id="rId7"/>
    <p:sldId id="297" r:id="rId8"/>
    <p:sldId id="334" r:id="rId9"/>
    <p:sldId id="300" r:id="rId10"/>
    <p:sldId id="301" r:id="rId11"/>
    <p:sldId id="330" r:id="rId12"/>
    <p:sldId id="302" r:id="rId13"/>
    <p:sldId id="303" r:id="rId14"/>
    <p:sldId id="304" r:id="rId15"/>
    <p:sldId id="306" r:id="rId16"/>
    <p:sldId id="307" r:id="rId17"/>
    <p:sldId id="308" r:id="rId18"/>
    <p:sldId id="309" r:id="rId19"/>
    <p:sldId id="310" r:id="rId20"/>
    <p:sldId id="311" r:id="rId21"/>
    <p:sldId id="312" r:id="rId22"/>
    <p:sldId id="313" r:id="rId23"/>
    <p:sldId id="314" r:id="rId24"/>
    <p:sldId id="315" r:id="rId25"/>
    <p:sldId id="316" r:id="rId26"/>
    <p:sldId id="317" r:id="rId27"/>
    <p:sldId id="318" r:id="rId28"/>
    <p:sldId id="319" r:id="rId29"/>
    <p:sldId id="320" r:id="rId30"/>
    <p:sldId id="321" r:id="rId31"/>
    <p:sldId id="322" r:id="rId32"/>
    <p:sldId id="323" r:id="rId33"/>
    <p:sldId id="324" r:id="rId34"/>
    <p:sldId id="325" r:id="rId35"/>
    <p:sldId id="326" r:id="rId36"/>
    <p:sldId id="327" r:id="rId37"/>
    <p:sldId id="329" r:id="rId38"/>
    <p:sldId id="328" r:id="rId39"/>
    <p:sldId id="331" r:id="rId40"/>
    <p:sldId id="332" r:id="rId41"/>
    <p:sldId id="333" r:id="rId42"/>
  </p:sldIdLst>
  <p:sldSz cx="9144000" cy="6858000" type="screen4x3"/>
  <p:notesSz cx="7315200" cy="9601200"/>
  <p:custDataLst>
    <p:tags r:id="rId4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1" autoAdjust="0"/>
    <p:restoredTop sz="94643" autoAdjust="0"/>
  </p:normalViewPr>
  <p:slideViewPr>
    <p:cSldViewPr>
      <p:cViewPr>
        <p:scale>
          <a:sx n="80" d="100"/>
          <a:sy n="80" d="100"/>
        </p:scale>
        <p:origin x="-864" y="-7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57.wmf"/><Relationship Id="rId1" Type="http://schemas.openxmlformats.org/officeDocument/2006/relationships/image" Target="../media/image9.wmf"/><Relationship Id="rId5" Type="http://schemas.openxmlformats.org/officeDocument/2006/relationships/image" Target="../media/image60.wmf"/><Relationship Id="rId4" Type="http://schemas.openxmlformats.org/officeDocument/2006/relationships/image" Target="../media/image59.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image" Target="../media/image62.wmf"/><Relationship Id="rId1" Type="http://schemas.openxmlformats.org/officeDocument/2006/relationships/image" Target="../media/image61.wmf"/><Relationship Id="rId4" Type="http://schemas.openxmlformats.org/officeDocument/2006/relationships/image" Target="../media/image64.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image" Target="../media/image66.wmf"/><Relationship Id="rId1" Type="http://schemas.openxmlformats.org/officeDocument/2006/relationships/image" Target="../media/image65.wmf"/><Relationship Id="rId4" Type="http://schemas.openxmlformats.org/officeDocument/2006/relationships/image" Target="../media/image68.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71.wmf"/><Relationship Id="rId2" Type="http://schemas.openxmlformats.org/officeDocument/2006/relationships/image" Target="../media/image70.wmf"/><Relationship Id="rId1" Type="http://schemas.openxmlformats.org/officeDocument/2006/relationships/image" Target="../media/image69.wmf"/><Relationship Id="rId5" Type="http://schemas.openxmlformats.org/officeDocument/2006/relationships/image" Target="../media/image73.wmf"/><Relationship Id="rId4" Type="http://schemas.openxmlformats.org/officeDocument/2006/relationships/image" Target="../media/image72.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76.wmf"/><Relationship Id="rId7" Type="http://schemas.openxmlformats.org/officeDocument/2006/relationships/image" Target="../media/image80.wmf"/><Relationship Id="rId2" Type="http://schemas.openxmlformats.org/officeDocument/2006/relationships/image" Target="../media/image75.wmf"/><Relationship Id="rId1" Type="http://schemas.openxmlformats.org/officeDocument/2006/relationships/image" Target="../media/image74.wmf"/><Relationship Id="rId6" Type="http://schemas.openxmlformats.org/officeDocument/2006/relationships/image" Target="../media/image79.wmf"/><Relationship Id="rId5" Type="http://schemas.openxmlformats.org/officeDocument/2006/relationships/image" Target="../media/image78.wmf"/><Relationship Id="rId4" Type="http://schemas.openxmlformats.org/officeDocument/2006/relationships/image" Target="../media/image77.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83.wmf"/><Relationship Id="rId2" Type="http://schemas.openxmlformats.org/officeDocument/2006/relationships/image" Target="../media/image82.wmf"/><Relationship Id="rId1" Type="http://schemas.openxmlformats.org/officeDocument/2006/relationships/image" Target="../media/image81.wmf"/><Relationship Id="rId4" Type="http://schemas.openxmlformats.org/officeDocument/2006/relationships/image" Target="../media/image84.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87.wmf"/><Relationship Id="rId2" Type="http://schemas.openxmlformats.org/officeDocument/2006/relationships/image" Target="../media/image86.wmf"/><Relationship Id="rId1" Type="http://schemas.openxmlformats.org/officeDocument/2006/relationships/image" Target="../media/image85.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90.wmf"/><Relationship Id="rId2" Type="http://schemas.openxmlformats.org/officeDocument/2006/relationships/image" Target="../media/image89.wmf"/><Relationship Id="rId1" Type="http://schemas.openxmlformats.org/officeDocument/2006/relationships/image" Target="../media/image88.wmf"/><Relationship Id="rId4" Type="http://schemas.openxmlformats.org/officeDocument/2006/relationships/image" Target="../media/image91.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94.wmf"/><Relationship Id="rId2" Type="http://schemas.openxmlformats.org/officeDocument/2006/relationships/image" Target="../media/image93.wmf"/><Relationship Id="rId1" Type="http://schemas.openxmlformats.org/officeDocument/2006/relationships/image" Target="../media/image92.wmf"/><Relationship Id="rId6" Type="http://schemas.openxmlformats.org/officeDocument/2006/relationships/image" Target="../media/image97.wmf"/><Relationship Id="rId5" Type="http://schemas.openxmlformats.org/officeDocument/2006/relationships/image" Target="../media/image96.wmf"/><Relationship Id="rId4" Type="http://schemas.openxmlformats.org/officeDocument/2006/relationships/image" Target="../media/image95.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100.wmf"/><Relationship Id="rId7" Type="http://schemas.openxmlformats.org/officeDocument/2006/relationships/image" Target="../media/image104.wmf"/><Relationship Id="rId2" Type="http://schemas.openxmlformats.org/officeDocument/2006/relationships/image" Target="../media/image99.wmf"/><Relationship Id="rId1" Type="http://schemas.openxmlformats.org/officeDocument/2006/relationships/image" Target="../media/image98.wmf"/><Relationship Id="rId6" Type="http://schemas.openxmlformats.org/officeDocument/2006/relationships/image" Target="../media/image103.wmf"/><Relationship Id="rId5" Type="http://schemas.openxmlformats.org/officeDocument/2006/relationships/image" Target="../media/image102.wmf"/><Relationship Id="rId4" Type="http://schemas.openxmlformats.org/officeDocument/2006/relationships/image" Target="../media/image10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107.wmf"/><Relationship Id="rId2" Type="http://schemas.openxmlformats.org/officeDocument/2006/relationships/image" Target="../media/image106.wmf"/><Relationship Id="rId1" Type="http://schemas.openxmlformats.org/officeDocument/2006/relationships/image" Target="../media/image105.wmf"/><Relationship Id="rId5" Type="http://schemas.openxmlformats.org/officeDocument/2006/relationships/image" Target="../media/image109.wmf"/><Relationship Id="rId4" Type="http://schemas.openxmlformats.org/officeDocument/2006/relationships/image" Target="../media/image108.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111.wmf"/><Relationship Id="rId2" Type="http://schemas.openxmlformats.org/officeDocument/2006/relationships/image" Target="../media/image105.wmf"/><Relationship Id="rId1" Type="http://schemas.openxmlformats.org/officeDocument/2006/relationships/image" Target="../media/image110.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114.wmf"/><Relationship Id="rId2" Type="http://schemas.openxmlformats.org/officeDocument/2006/relationships/image" Target="../media/image113.wmf"/><Relationship Id="rId1" Type="http://schemas.openxmlformats.org/officeDocument/2006/relationships/image" Target="../media/image112.wmf"/><Relationship Id="rId5" Type="http://schemas.openxmlformats.org/officeDocument/2006/relationships/image" Target="../media/image105.wmf"/><Relationship Id="rId4" Type="http://schemas.openxmlformats.org/officeDocument/2006/relationships/image" Target="../media/image115.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118.wmf"/><Relationship Id="rId2" Type="http://schemas.openxmlformats.org/officeDocument/2006/relationships/image" Target="../media/image117.wmf"/><Relationship Id="rId1" Type="http://schemas.openxmlformats.org/officeDocument/2006/relationships/image" Target="../media/image116.wmf"/><Relationship Id="rId4" Type="http://schemas.openxmlformats.org/officeDocument/2006/relationships/image" Target="../media/image119.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118.wmf"/><Relationship Id="rId2" Type="http://schemas.openxmlformats.org/officeDocument/2006/relationships/image" Target="../media/image121.wmf"/><Relationship Id="rId1" Type="http://schemas.openxmlformats.org/officeDocument/2006/relationships/image" Target="../media/image120.wmf"/><Relationship Id="rId4" Type="http://schemas.openxmlformats.org/officeDocument/2006/relationships/image" Target="../media/image122.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124.wmf"/><Relationship Id="rId1" Type="http://schemas.openxmlformats.org/officeDocument/2006/relationships/image" Target="../media/image123.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127.wmf"/><Relationship Id="rId2" Type="http://schemas.openxmlformats.org/officeDocument/2006/relationships/image" Target="../media/image126.wmf"/><Relationship Id="rId1" Type="http://schemas.openxmlformats.org/officeDocument/2006/relationships/image" Target="../media/image125.wmf"/></Relationships>
</file>

<file path=ppt/drawings/_rels/vmlDrawing27.vml.rels><?xml version="1.0" encoding="UTF-8" standalone="yes"?>
<Relationships xmlns="http://schemas.openxmlformats.org/package/2006/relationships"><Relationship Id="rId8" Type="http://schemas.openxmlformats.org/officeDocument/2006/relationships/image" Target="../media/image135.wmf"/><Relationship Id="rId3" Type="http://schemas.openxmlformats.org/officeDocument/2006/relationships/image" Target="../media/image130.wmf"/><Relationship Id="rId7" Type="http://schemas.openxmlformats.org/officeDocument/2006/relationships/image" Target="../media/image134.wmf"/><Relationship Id="rId2" Type="http://schemas.openxmlformats.org/officeDocument/2006/relationships/image" Target="../media/image129.wmf"/><Relationship Id="rId1" Type="http://schemas.openxmlformats.org/officeDocument/2006/relationships/image" Target="../media/image128.wmf"/><Relationship Id="rId6" Type="http://schemas.openxmlformats.org/officeDocument/2006/relationships/image" Target="../media/image133.wmf"/><Relationship Id="rId5" Type="http://schemas.openxmlformats.org/officeDocument/2006/relationships/image" Target="../media/image132.wmf"/><Relationship Id="rId4" Type="http://schemas.openxmlformats.org/officeDocument/2006/relationships/image" Target="../media/image131.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138.wmf"/><Relationship Id="rId2" Type="http://schemas.openxmlformats.org/officeDocument/2006/relationships/image" Target="../media/image137.wmf"/><Relationship Id="rId1" Type="http://schemas.openxmlformats.org/officeDocument/2006/relationships/image" Target="../media/image136.wmf"/><Relationship Id="rId6" Type="http://schemas.openxmlformats.org/officeDocument/2006/relationships/image" Target="../media/image141.wmf"/><Relationship Id="rId5" Type="http://schemas.openxmlformats.org/officeDocument/2006/relationships/image" Target="../media/image140.wmf"/><Relationship Id="rId4" Type="http://schemas.openxmlformats.org/officeDocument/2006/relationships/image" Target="../media/image139.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42.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image" Target="../media/image16.wmf"/><Relationship Id="rId7" Type="http://schemas.openxmlformats.org/officeDocument/2006/relationships/image" Target="../media/image20.wmf"/><Relationship Id="rId2" Type="http://schemas.openxmlformats.org/officeDocument/2006/relationships/image" Target="../media/image15.wmf"/><Relationship Id="rId1" Type="http://schemas.openxmlformats.org/officeDocument/2006/relationships/image" Target="../media/image9.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 Id="rId9" Type="http://schemas.openxmlformats.org/officeDocument/2006/relationships/image" Target="../media/image22.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145.wmf"/><Relationship Id="rId2" Type="http://schemas.openxmlformats.org/officeDocument/2006/relationships/image" Target="../media/image144.wmf"/><Relationship Id="rId1" Type="http://schemas.openxmlformats.org/officeDocument/2006/relationships/image" Target="../media/image143.wmf"/><Relationship Id="rId5" Type="http://schemas.openxmlformats.org/officeDocument/2006/relationships/image" Target="../media/image147.wmf"/><Relationship Id="rId4" Type="http://schemas.openxmlformats.org/officeDocument/2006/relationships/image" Target="../media/image146.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150.wmf"/><Relationship Id="rId2" Type="http://schemas.openxmlformats.org/officeDocument/2006/relationships/image" Target="../media/image149.wmf"/><Relationship Id="rId1" Type="http://schemas.openxmlformats.org/officeDocument/2006/relationships/image" Target="../media/image148.wmf"/><Relationship Id="rId6" Type="http://schemas.openxmlformats.org/officeDocument/2006/relationships/image" Target="../media/image153.wmf"/><Relationship Id="rId5" Type="http://schemas.openxmlformats.org/officeDocument/2006/relationships/image" Target="../media/image152.wmf"/><Relationship Id="rId4" Type="http://schemas.openxmlformats.org/officeDocument/2006/relationships/image" Target="../media/image151.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156.wmf"/><Relationship Id="rId2" Type="http://schemas.openxmlformats.org/officeDocument/2006/relationships/image" Target="../media/image155.wmf"/><Relationship Id="rId1" Type="http://schemas.openxmlformats.org/officeDocument/2006/relationships/image" Target="../media/image154.wmf"/><Relationship Id="rId4" Type="http://schemas.openxmlformats.org/officeDocument/2006/relationships/image" Target="../media/image157.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158.wmf"/></Relationships>
</file>

<file path=ppt/drawings/_rels/vmlDrawing34.vml.rels><?xml version="1.0" encoding="UTF-8" standalone="yes"?>
<Relationships xmlns="http://schemas.openxmlformats.org/package/2006/relationships"><Relationship Id="rId2" Type="http://schemas.openxmlformats.org/officeDocument/2006/relationships/image" Target="../media/image161.wmf"/><Relationship Id="rId1" Type="http://schemas.openxmlformats.org/officeDocument/2006/relationships/image" Target="../media/image160.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image" Target="../media/image17.wmf"/><Relationship Id="rId7" Type="http://schemas.openxmlformats.org/officeDocument/2006/relationships/image" Target="../media/image21.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5" Type="http://schemas.openxmlformats.org/officeDocument/2006/relationships/image" Target="../media/image19.wmf"/><Relationship Id="rId10" Type="http://schemas.openxmlformats.org/officeDocument/2006/relationships/image" Target="../media/image24.wmf"/><Relationship Id="rId4" Type="http://schemas.openxmlformats.org/officeDocument/2006/relationships/image" Target="../media/image18.wmf"/><Relationship Id="rId9" Type="http://schemas.openxmlformats.org/officeDocument/2006/relationships/image" Target="../media/image23.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image" Target="../media/image27.wmf"/><Relationship Id="rId7" Type="http://schemas.openxmlformats.org/officeDocument/2006/relationships/image" Target="../media/image31.wmf"/><Relationship Id="rId2" Type="http://schemas.openxmlformats.org/officeDocument/2006/relationships/image" Target="../media/image26.wmf"/><Relationship Id="rId1" Type="http://schemas.openxmlformats.org/officeDocument/2006/relationships/image" Target="../media/image25.wmf"/><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28.wmf"/><Relationship Id="rId9" Type="http://schemas.openxmlformats.org/officeDocument/2006/relationships/image" Target="../media/image3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7.wmf"/><Relationship Id="rId7" Type="http://schemas.openxmlformats.org/officeDocument/2006/relationships/image" Target="../media/image41.wmf"/><Relationship Id="rId2" Type="http://schemas.openxmlformats.org/officeDocument/2006/relationships/image" Target="../media/image36.wmf"/><Relationship Id="rId1" Type="http://schemas.openxmlformats.org/officeDocument/2006/relationships/image" Target="../media/image35.wmf"/><Relationship Id="rId6" Type="http://schemas.openxmlformats.org/officeDocument/2006/relationships/image" Target="../media/image40.wmf"/><Relationship Id="rId5" Type="http://schemas.openxmlformats.org/officeDocument/2006/relationships/image" Target="../media/image39.wmf"/><Relationship Id="rId4" Type="http://schemas.openxmlformats.org/officeDocument/2006/relationships/image" Target="../media/image3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4.wmf"/><Relationship Id="rId7" Type="http://schemas.openxmlformats.org/officeDocument/2006/relationships/image" Target="../media/image48.wmf"/><Relationship Id="rId2" Type="http://schemas.openxmlformats.org/officeDocument/2006/relationships/image" Target="../media/image43.wmf"/><Relationship Id="rId1" Type="http://schemas.openxmlformats.org/officeDocument/2006/relationships/image" Target="../media/image42.wmf"/><Relationship Id="rId6" Type="http://schemas.openxmlformats.org/officeDocument/2006/relationships/image" Target="../media/image47.wmf"/><Relationship Id="rId5" Type="http://schemas.openxmlformats.org/officeDocument/2006/relationships/image" Target="../media/image46.wmf"/><Relationship Id="rId4" Type="http://schemas.openxmlformats.org/officeDocument/2006/relationships/image" Target="../media/image45.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56.wmf"/><Relationship Id="rId3" Type="http://schemas.openxmlformats.org/officeDocument/2006/relationships/image" Target="../media/image51.wmf"/><Relationship Id="rId7" Type="http://schemas.openxmlformats.org/officeDocument/2006/relationships/image" Target="../media/image55.wmf"/><Relationship Id="rId2" Type="http://schemas.openxmlformats.org/officeDocument/2006/relationships/image" Target="../media/image50.wmf"/><Relationship Id="rId1" Type="http://schemas.openxmlformats.org/officeDocument/2006/relationships/image" Target="../media/image49.wmf"/><Relationship Id="rId6" Type="http://schemas.openxmlformats.org/officeDocument/2006/relationships/image" Target="../media/image54.wmf"/><Relationship Id="rId5" Type="http://schemas.openxmlformats.org/officeDocument/2006/relationships/image" Target="../media/image53.wmf"/><Relationship Id="rId4" Type="http://schemas.openxmlformats.org/officeDocument/2006/relationships/image" Target="../media/image5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atin typeface="Arial" charset="0"/>
              </a:defRPr>
            </a:lvl1pPr>
          </a:lstStyle>
          <a:p>
            <a:pPr>
              <a:defRPr/>
            </a:pPr>
            <a:endParaRPr lang="en-US"/>
          </a:p>
        </p:txBody>
      </p:sp>
      <p:sp>
        <p:nvSpPr>
          <p:cNvPr id="307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Arial" charset="0"/>
              </a:defRPr>
            </a:lvl1pPr>
          </a:lstStyle>
          <a:p>
            <a:pPr>
              <a:defRPr/>
            </a:pPr>
            <a:endParaRPr lang="en-US"/>
          </a:p>
        </p:txBody>
      </p:sp>
      <p:sp>
        <p:nvSpPr>
          <p:cNvPr id="4608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atin typeface="Arial" charset="0"/>
              </a:defRPr>
            </a:lvl1pPr>
          </a:lstStyle>
          <a:p>
            <a:pPr>
              <a:defRPr/>
            </a:pPr>
            <a:fld id="{CDA73907-49FB-4437-AACB-65FE755F3BD8}" type="slidenum">
              <a:rPr lang="en-US"/>
              <a:pPr>
                <a:defRPr/>
              </a:pPr>
              <a:t>‹#›</a:t>
            </a:fld>
            <a:endParaRPr lang="en-US"/>
          </a:p>
        </p:txBody>
      </p:sp>
    </p:spTree>
    <p:extLst>
      <p:ext uri="{BB962C8B-B14F-4D97-AF65-F5344CB8AC3E}">
        <p14:creationId xmlns:p14="http://schemas.microsoft.com/office/powerpoint/2010/main" val="1957246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73C69F3-B318-45C3-9A29-F6CC28CE102B}" type="slidenum">
              <a:rPr lang="en-US" altLang="en-US" smtClean="0"/>
              <a:pPr eaLnBrk="1" hangingPunct="1"/>
              <a:t>1</a:t>
            </a:fld>
            <a:endParaRPr lang="en-US" alt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382B844-57DE-4603-9F0E-174EFB619802}" type="slidenum">
              <a:rPr lang="en-US" altLang="en-US" smtClean="0"/>
              <a:pPr eaLnBrk="1" hangingPunct="1"/>
              <a:t>10</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382B844-57DE-4603-9F0E-174EFB619802}" type="slidenum">
              <a:rPr lang="en-US" altLang="en-US" smtClean="0"/>
              <a:pPr eaLnBrk="1" hangingPunct="1"/>
              <a:t>11</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C70A569-6B74-4CFF-B0A1-A9117F1B2F01}" type="slidenum">
              <a:rPr lang="en-US" altLang="en-US" smtClean="0"/>
              <a:pPr eaLnBrk="1" hangingPunct="1"/>
              <a:t>12</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6D5FF9A-D327-4A33-BBC2-0A2E5EBA21E5}" type="slidenum">
              <a:rPr lang="en-US" altLang="en-US" smtClean="0"/>
              <a:pPr eaLnBrk="1" hangingPunct="1"/>
              <a:t>15</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BA51123-232F-409C-9E0B-DC004B449DF7}" type="slidenum">
              <a:rPr lang="en-US" altLang="en-US" smtClean="0"/>
              <a:pPr eaLnBrk="1" hangingPunct="1"/>
              <a:t>2</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E0A123E-AA88-4612-9D8C-FF51F4A012B4}" type="slidenum">
              <a:rPr lang="en-US" altLang="en-US" smtClean="0"/>
              <a:pPr eaLnBrk="1" hangingPunct="1"/>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AD836B6-2AA3-4466-A8FC-93001CCB43FB}" type="slidenum">
              <a:rPr lang="en-US" altLang="en-US" smtClean="0"/>
              <a:pPr eaLnBrk="1" hangingPunct="1"/>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D7782D-0AA3-404C-9C6E-4A16AF9A80EF}" type="slidenum">
              <a:rPr lang="en-US" altLang="en-US" smtClean="0"/>
              <a:pPr eaLnBrk="1" hangingPunct="1"/>
              <a:t>5</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5835192-3938-4DF3-A7EB-5DDC139AAA4B}" type="slidenum">
              <a:rPr lang="en-US" altLang="en-US" smtClean="0"/>
              <a:pPr eaLnBrk="1" hangingPunct="1"/>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1F44117-BE52-4554-9E7F-9DB6DC48B1F5}" type="slidenum">
              <a:rPr lang="en-US" altLang="en-US" smtClean="0"/>
              <a:pPr eaLnBrk="1" hangingPunct="1"/>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1F44117-BE52-4554-9E7F-9DB6DC48B1F5}" type="slidenum">
              <a:rPr lang="en-US" altLang="en-US" smtClean="0"/>
              <a:pPr eaLnBrk="1" hangingPunct="1"/>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DC20246-8905-410D-B1F0-FAD75FD5B2C3}" type="slidenum">
              <a:rPr lang="en-US" altLang="en-US" smtClean="0"/>
              <a:pPr eaLnBrk="1" hangingPunct="1"/>
              <a:t>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a:xfrm>
            <a:off x="3200400" y="6583363"/>
            <a:ext cx="2743200" cy="274637"/>
          </a:xfrm>
        </p:spPr>
        <p:txBody>
          <a:bodyPr/>
          <a:lstStyle>
            <a:lvl1pPr>
              <a:defRPr b="0">
                <a:solidFill>
                  <a:schemeClr val="bg1"/>
                </a:solidFill>
              </a:defRPr>
            </a:lvl1pPr>
          </a:lstStyle>
          <a:p>
            <a:pPr>
              <a:defRPr/>
            </a:pPr>
            <a:r>
              <a:rPr lang="en-US"/>
              <a:t>http://numericalmethods.eng.usf.edu</a:t>
            </a:r>
          </a:p>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10D2AD74-8550-4540-BB94-B9A5FA2CA45B}" type="slidenum">
              <a:rPr lang="en-US"/>
              <a:pPr>
                <a:defRPr/>
              </a:pPr>
              <a:t>‹#›</a:t>
            </a:fld>
            <a:endParaRPr lang="en-US"/>
          </a:p>
        </p:txBody>
      </p:sp>
    </p:spTree>
    <p:extLst>
      <p:ext uri="{BB962C8B-B14F-4D97-AF65-F5344CB8AC3E}">
        <p14:creationId xmlns:p14="http://schemas.microsoft.com/office/powerpoint/2010/main" val="57441373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DF730F-6AA4-43BB-A6FF-E8193EE01B60}" type="slidenum">
              <a:rPr lang="en-US"/>
              <a:pPr>
                <a:defRPr/>
              </a:pPr>
              <a:t>‹#›</a:t>
            </a:fld>
            <a:endParaRPr lang="en-US"/>
          </a:p>
        </p:txBody>
      </p:sp>
    </p:spTree>
    <p:extLst>
      <p:ext uri="{BB962C8B-B14F-4D97-AF65-F5344CB8AC3E}">
        <p14:creationId xmlns:p14="http://schemas.microsoft.com/office/powerpoint/2010/main" val="2897444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66BF0104-4315-4043-908B-19678DD16403}" type="slidenum">
              <a:rPr lang="en-US"/>
              <a:pPr>
                <a:defRPr/>
              </a:pPr>
              <a:t>‹#›</a:t>
            </a:fld>
            <a:endParaRPr lang="en-US"/>
          </a:p>
        </p:txBody>
      </p:sp>
    </p:spTree>
    <p:extLst>
      <p:ext uri="{BB962C8B-B14F-4D97-AF65-F5344CB8AC3E}">
        <p14:creationId xmlns:p14="http://schemas.microsoft.com/office/powerpoint/2010/main" val="1103664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lvl1pPr>
              <a:defRPr>
                <a:latin typeface="Arial" pitchFamily="34" charset="0"/>
                <a:cs typeface="Arial" pitchFamily="34" charset="0"/>
              </a:defRPr>
            </a:lvl1pPr>
            <a:extLst/>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Tx/>
              <a:defRPr/>
            </a:lvl1pPr>
            <a:lvl2pPr>
              <a:buClrTx/>
              <a:defRPr/>
            </a:lvl2pPr>
            <a:lvl3pPr>
              <a:buClrTx/>
              <a:defRPr/>
            </a:lvl3pPr>
            <a:lvl4pPr>
              <a:buClrTx/>
              <a:defRPr/>
            </a:lvl4pPr>
            <a:lvl5pPr>
              <a:buClrTx/>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B1A0E3-6C31-46A9-8A7B-EB5313779A6F}" type="slidenum">
              <a:rPr lang="en-US"/>
              <a:pPr>
                <a:defRPr/>
              </a:pPr>
              <a:t>‹#›</a:t>
            </a:fld>
            <a:endParaRPr lang="en-US"/>
          </a:p>
        </p:txBody>
      </p:sp>
    </p:spTree>
    <p:extLst>
      <p:ext uri="{BB962C8B-B14F-4D97-AF65-F5344CB8AC3E}">
        <p14:creationId xmlns:p14="http://schemas.microsoft.com/office/powerpoint/2010/main" val="2022134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035D0798-2147-4A2B-BA2E-607290A2E68B}" type="slidenum">
              <a:rPr lang="en-US"/>
              <a:pPr>
                <a:defRPr/>
              </a:pPr>
              <a:t>‹#›</a:t>
            </a:fld>
            <a:endParaRPr lang="en-US"/>
          </a:p>
        </p:txBody>
      </p:sp>
    </p:spTree>
    <p:extLst>
      <p:ext uri="{BB962C8B-B14F-4D97-AF65-F5344CB8AC3E}">
        <p14:creationId xmlns:p14="http://schemas.microsoft.com/office/powerpoint/2010/main" val="296284889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0DDDAF0-5C11-4DD9-AB15-6FEC0F1DD50D}" type="slidenum">
              <a:rPr lang="en-US"/>
              <a:pPr>
                <a:defRPr/>
              </a:pPr>
              <a:t>‹#›</a:t>
            </a:fld>
            <a:endParaRPr lang="en-US"/>
          </a:p>
        </p:txBody>
      </p:sp>
    </p:spTree>
    <p:extLst>
      <p:ext uri="{BB962C8B-B14F-4D97-AF65-F5344CB8AC3E}">
        <p14:creationId xmlns:p14="http://schemas.microsoft.com/office/powerpoint/2010/main" val="812859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6921674-1FA2-4446-81F1-E333ED7E16FC}" type="slidenum">
              <a:rPr lang="en-US"/>
              <a:pPr>
                <a:defRPr/>
              </a:pPr>
              <a:t>‹#›</a:t>
            </a:fld>
            <a:endParaRPr lang="en-US"/>
          </a:p>
        </p:txBody>
      </p:sp>
    </p:spTree>
    <p:extLst>
      <p:ext uri="{BB962C8B-B14F-4D97-AF65-F5344CB8AC3E}">
        <p14:creationId xmlns:p14="http://schemas.microsoft.com/office/powerpoint/2010/main" val="1632808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2C75EB3-74C5-4C16-9B7C-0F3F3C01841D}" type="slidenum">
              <a:rPr lang="en-US"/>
              <a:pPr>
                <a:defRPr/>
              </a:pPr>
              <a:t>‹#›</a:t>
            </a:fld>
            <a:endParaRPr lang="en-US"/>
          </a:p>
        </p:txBody>
      </p:sp>
    </p:spTree>
    <p:extLst>
      <p:ext uri="{BB962C8B-B14F-4D97-AF65-F5344CB8AC3E}">
        <p14:creationId xmlns:p14="http://schemas.microsoft.com/office/powerpoint/2010/main" val="53480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0CC1B1CB-C798-43E9-8021-F01825C5B163}" type="slidenum">
              <a:rPr lang="en-US"/>
              <a:pPr>
                <a:defRPr/>
              </a:pPr>
              <a:t>‹#›</a:t>
            </a:fld>
            <a:endParaRPr lang="en-US"/>
          </a:p>
        </p:txBody>
      </p:sp>
    </p:spTree>
    <p:extLst>
      <p:ext uri="{BB962C8B-B14F-4D97-AF65-F5344CB8AC3E}">
        <p14:creationId xmlns:p14="http://schemas.microsoft.com/office/powerpoint/2010/main" val="846816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1883CAB4-F677-42CF-83C6-FDA45AB2D3DE}" type="slidenum">
              <a:rPr lang="en-US"/>
              <a:pPr>
                <a:defRPr/>
              </a:pPr>
              <a:t>‹#›</a:t>
            </a:fld>
            <a:endParaRPr lang="en-US"/>
          </a:p>
        </p:txBody>
      </p:sp>
    </p:spTree>
    <p:extLst>
      <p:ext uri="{BB962C8B-B14F-4D97-AF65-F5344CB8AC3E}">
        <p14:creationId xmlns:p14="http://schemas.microsoft.com/office/powerpoint/2010/main" val="952302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8036DEBC-B26A-4718-9B9F-B403BFCE8856}" type="slidenum">
              <a:rPr lang="en-US"/>
              <a:pPr>
                <a:defRPr/>
              </a:pPr>
              <a:t>‹#›</a:t>
            </a:fld>
            <a:endParaRPr lang="en-US"/>
          </a:p>
        </p:txBody>
      </p:sp>
    </p:spTree>
    <p:extLst>
      <p:ext uri="{BB962C8B-B14F-4D97-AF65-F5344CB8AC3E}">
        <p14:creationId xmlns:p14="http://schemas.microsoft.com/office/powerpoint/2010/main" val="92431442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32773" name="Text Placeholder 2"/>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latin typeface="Arial" charset="0"/>
              </a:defRPr>
            </a:lvl1pPr>
            <a:extLst/>
          </a:lstStyle>
          <a:p>
            <a:pPr>
              <a:defRPr/>
            </a:pPr>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latin typeface="Arial" charset="0"/>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latinLnBrk="0" hangingPunct="1">
              <a:defRPr kumimoji="0" sz="1200">
                <a:solidFill>
                  <a:schemeClr val="tx1">
                    <a:tint val="95000"/>
                  </a:schemeClr>
                </a:solidFill>
                <a:latin typeface="Arial" charset="0"/>
              </a:defRPr>
            </a:lvl1pPr>
            <a:extLst/>
          </a:lstStyle>
          <a:p>
            <a:pPr>
              <a:defRPr/>
            </a:pPr>
            <a:fld id="{05D5EE4B-C264-437D-9E73-5831B9CDD79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422" r:id="rId1"/>
    <p:sldLayoutId id="2147484417" r:id="rId2"/>
    <p:sldLayoutId id="2147484423" r:id="rId3"/>
    <p:sldLayoutId id="2147484418" r:id="rId4"/>
    <p:sldLayoutId id="2147484419" r:id="rId5"/>
    <p:sldLayoutId id="2147484420" r:id="rId6"/>
    <p:sldLayoutId id="2147484424" r:id="rId7"/>
    <p:sldLayoutId id="2147484425" r:id="rId8"/>
    <p:sldLayoutId id="2147484426" r:id="rId9"/>
    <p:sldLayoutId id="2147484421" r:id="rId10"/>
    <p:sldLayoutId id="2147484427" r:id="rId11"/>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nm.mathforcollege.com/" TargetMode="Externa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38.bin"/><Relationship Id="rId13" Type="http://schemas.openxmlformats.org/officeDocument/2006/relationships/image" Target="../media/image29.wmf"/><Relationship Id="rId18" Type="http://schemas.openxmlformats.org/officeDocument/2006/relationships/oleObject" Target="../embeddings/oleObject43.bin"/><Relationship Id="rId3" Type="http://schemas.openxmlformats.org/officeDocument/2006/relationships/notesSlide" Target="../notesSlides/notesSlide10.xml"/><Relationship Id="rId21" Type="http://schemas.openxmlformats.org/officeDocument/2006/relationships/image" Target="../media/image33.wmf"/><Relationship Id="rId7" Type="http://schemas.openxmlformats.org/officeDocument/2006/relationships/image" Target="../media/image26.wmf"/><Relationship Id="rId12" Type="http://schemas.openxmlformats.org/officeDocument/2006/relationships/oleObject" Target="../embeddings/oleObject40.bin"/><Relationship Id="rId17" Type="http://schemas.openxmlformats.org/officeDocument/2006/relationships/image" Target="../media/image31.wmf"/><Relationship Id="rId2" Type="http://schemas.openxmlformats.org/officeDocument/2006/relationships/slideLayout" Target="../slideLayouts/slideLayout2.xml"/><Relationship Id="rId16" Type="http://schemas.openxmlformats.org/officeDocument/2006/relationships/oleObject" Target="../embeddings/oleObject42.bin"/><Relationship Id="rId20" Type="http://schemas.openxmlformats.org/officeDocument/2006/relationships/oleObject" Target="../embeddings/oleObject44.bin"/><Relationship Id="rId1" Type="http://schemas.openxmlformats.org/officeDocument/2006/relationships/vmlDrawing" Target="../drawings/vmlDrawing5.vml"/><Relationship Id="rId6" Type="http://schemas.openxmlformats.org/officeDocument/2006/relationships/oleObject" Target="../embeddings/oleObject37.bin"/><Relationship Id="rId11" Type="http://schemas.openxmlformats.org/officeDocument/2006/relationships/image" Target="../media/image28.wmf"/><Relationship Id="rId5" Type="http://schemas.openxmlformats.org/officeDocument/2006/relationships/image" Target="../media/image25.wmf"/><Relationship Id="rId15" Type="http://schemas.openxmlformats.org/officeDocument/2006/relationships/image" Target="../media/image30.wmf"/><Relationship Id="rId10" Type="http://schemas.openxmlformats.org/officeDocument/2006/relationships/oleObject" Target="../embeddings/oleObject39.bin"/><Relationship Id="rId19" Type="http://schemas.openxmlformats.org/officeDocument/2006/relationships/image" Target="../media/image32.wmf"/><Relationship Id="rId4" Type="http://schemas.openxmlformats.org/officeDocument/2006/relationships/oleObject" Target="../embeddings/oleObject36.bin"/><Relationship Id="rId9" Type="http://schemas.openxmlformats.org/officeDocument/2006/relationships/image" Target="../media/image27.wmf"/><Relationship Id="rId14" Type="http://schemas.openxmlformats.org/officeDocument/2006/relationships/oleObject" Target="../embeddings/oleObject41.bin"/><Relationship Id="rId22" Type="http://schemas.openxmlformats.org/officeDocument/2006/relationships/oleObject" Target="../embeddings/oleObject45.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34.wmf"/><Relationship Id="rId4" Type="http://schemas.openxmlformats.org/officeDocument/2006/relationships/oleObject" Target="../embeddings/oleObject46.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49.bin"/><Relationship Id="rId13" Type="http://schemas.openxmlformats.org/officeDocument/2006/relationships/oleObject" Target="../embeddings/oleObject52.bin"/><Relationship Id="rId18" Type="http://schemas.openxmlformats.org/officeDocument/2006/relationships/oleObject" Target="../embeddings/oleObject55.bin"/><Relationship Id="rId3" Type="http://schemas.openxmlformats.org/officeDocument/2006/relationships/notesSlide" Target="../notesSlides/notesSlide12.xml"/><Relationship Id="rId21" Type="http://schemas.openxmlformats.org/officeDocument/2006/relationships/oleObject" Target="../embeddings/oleObject57.bin"/><Relationship Id="rId7" Type="http://schemas.openxmlformats.org/officeDocument/2006/relationships/image" Target="../media/image36.wmf"/><Relationship Id="rId12" Type="http://schemas.openxmlformats.org/officeDocument/2006/relationships/oleObject" Target="../embeddings/oleObject51.bin"/><Relationship Id="rId17" Type="http://schemas.openxmlformats.org/officeDocument/2006/relationships/image" Target="../media/image40.wmf"/><Relationship Id="rId2" Type="http://schemas.openxmlformats.org/officeDocument/2006/relationships/slideLayout" Target="../slideLayouts/slideLayout2.xml"/><Relationship Id="rId16" Type="http://schemas.openxmlformats.org/officeDocument/2006/relationships/oleObject" Target="../embeddings/oleObject54.bin"/><Relationship Id="rId20" Type="http://schemas.openxmlformats.org/officeDocument/2006/relationships/image" Target="../media/image41.wmf"/><Relationship Id="rId1" Type="http://schemas.openxmlformats.org/officeDocument/2006/relationships/vmlDrawing" Target="../drawings/vmlDrawing7.vml"/><Relationship Id="rId6" Type="http://schemas.openxmlformats.org/officeDocument/2006/relationships/oleObject" Target="../embeddings/oleObject48.bin"/><Relationship Id="rId11" Type="http://schemas.openxmlformats.org/officeDocument/2006/relationships/image" Target="../media/image38.wmf"/><Relationship Id="rId5" Type="http://schemas.openxmlformats.org/officeDocument/2006/relationships/image" Target="../media/image35.wmf"/><Relationship Id="rId15" Type="http://schemas.openxmlformats.org/officeDocument/2006/relationships/oleObject" Target="../embeddings/oleObject53.bin"/><Relationship Id="rId10" Type="http://schemas.openxmlformats.org/officeDocument/2006/relationships/oleObject" Target="../embeddings/oleObject50.bin"/><Relationship Id="rId19" Type="http://schemas.openxmlformats.org/officeDocument/2006/relationships/oleObject" Target="../embeddings/oleObject56.bin"/><Relationship Id="rId4" Type="http://schemas.openxmlformats.org/officeDocument/2006/relationships/oleObject" Target="../embeddings/oleObject47.bin"/><Relationship Id="rId9" Type="http://schemas.openxmlformats.org/officeDocument/2006/relationships/image" Target="../media/image37.wmf"/><Relationship Id="rId14" Type="http://schemas.openxmlformats.org/officeDocument/2006/relationships/image" Target="../media/image39.wmf"/></Relationships>
</file>

<file path=ppt/slides/_rels/slide13.xml.rels><?xml version="1.0" encoding="UTF-8" standalone="yes"?>
<Relationships xmlns="http://schemas.openxmlformats.org/package/2006/relationships"><Relationship Id="rId8" Type="http://schemas.openxmlformats.org/officeDocument/2006/relationships/image" Target="../media/image44.wmf"/><Relationship Id="rId13" Type="http://schemas.openxmlformats.org/officeDocument/2006/relationships/oleObject" Target="../embeddings/oleObject63.bin"/><Relationship Id="rId3" Type="http://schemas.openxmlformats.org/officeDocument/2006/relationships/oleObject" Target="../embeddings/oleObject58.bin"/><Relationship Id="rId7" Type="http://schemas.openxmlformats.org/officeDocument/2006/relationships/oleObject" Target="../embeddings/oleObject60.bin"/><Relationship Id="rId12" Type="http://schemas.openxmlformats.org/officeDocument/2006/relationships/image" Target="../media/image46.wmf"/><Relationship Id="rId2" Type="http://schemas.openxmlformats.org/officeDocument/2006/relationships/slideLayout" Target="../slideLayouts/slideLayout2.xml"/><Relationship Id="rId16" Type="http://schemas.openxmlformats.org/officeDocument/2006/relationships/image" Target="../media/image48.wmf"/><Relationship Id="rId1" Type="http://schemas.openxmlformats.org/officeDocument/2006/relationships/vmlDrawing" Target="../drawings/vmlDrawing8.vml"/><Relationship Id="rId6" Type="http://schemas.openxmlformats.org/officeDocument/2006/relationships/image" Target="../media/image43.wmf"/><Relationship Id="rId11" Type="http://schemas.openxmlformats.org/officeDocument/2006/relationships/oleObject" Target="../embeddings/oleObject62.bin"/><Relationship Id="rId5" Type="http://schemas.openxmlformats.org/officeDocument/2006/relationships/oleObject" Target="../embeddings/oleObject59.bin"/><Relationship Id="rId15" Type="http://schemas.openxmlformats.org/officeDocument/2006/relationships/oleObject" Target="../embeddings/oleObject64.bin"/><Relationship Id="rId10" Type="http://schemas.openxmlformats.org/officeDocument/2006/relationships/image" Target="../media/image45.wmf"/><Relationship Id="rId4" Type="http://schemas.openxmlformats.org/officeDocument/2006/relationships/image" Target="../media/image42.wmf"/><Relationship Id="rId9" Type="http://schemas.openxmlformats.org/officeDocument/2006/relationships/oleObject" Target="../embeddings/oleObject61.bin"/><Relationship Id="rId14" Type="http://schemas.openxmlformats.org/officeDocument/2006/relationships/image" Target="../media/image47.wmf"/></Relationships>
</file>

<file path=ppt/slides/_rels/slide14.xml.rels><?xml version="1.0" encoding="UTF-8" standalone="yes"?>
<Relationships xmlns="http://schemas.openxmlformats.org/package/2006/relationships"><Relationship Id="rId8" Type="http://schemas.openxmlformats.org/officeDocument/2006/relationships/image" Target="../media/image51.wmf"/><Relationship Id="rId13" Type="http://schemas.openxmlformats.org/officeDocument/2006/relationships/oleObject" Target="../embeddings/oleObject70.bin"/><Relationship Id="rId18" Type="http://schemas.openxmlformats.org/officeDocument/2006/relationships/image" Target="../media/image56.wmf"/><Relationship Id="rId3" Type="http://schemas.openxmlformats.org/officeDocument/2006/relationships/oleObject" Target="../embeddings/oleObject65.bin"/><Relationship Id="rId7" Type="http://schemas.openxmlformats.org/officeDocument/2006/relationships/oleObject" Target="../embeddings/oleObject67.bin"/><Relationship Id="rId12" Type="http://schemas.openxmlformats.org/officeDocument/2006/relationships/image" Target="../media/image53.wmf"/><Relationship Id="rId17" Type="http://schemas.openxmlformats.org/officeDocument/2006/relationships/oleObject" Target="../embeddings/oleObject72.bin"/><Relationship Id="rId2" Type="http://schemas.openxmlformats.org/officeDocument/2006/relationships/slideLayout" Target="../slideLayouts/slideLayout2.xml"/><Relationship Id="rId16" Type="http://schemas.openxmlformats.org/officeDocument/2006/relationships/image" Target="../media/image55.wmf"/><Relationship Id="rId1" Type="http://schemas.openxmlformats.org/officeDocument/2006/relationships/vmlDrawing" Target="../drawings/vmlDrawing9.vml"/><Relationship Id="rId6" Type="http://schemas.openxmlformats.org/officeDocument/2006/relationships/image" Target="../media/image50.wmf"/><Relationship Id="rId11" Type="http://schemas.openxmlformats.org/officeDocument/2006/relationships/oleObject" Target="../embeddings/oleObject69.bin"/><Relationship Id="rId5" Type="http://schemas.openxmlformats.org/officeDocument/2006/relationships/oleObject" Target="../embeddings/oleObject66.bin"/><Relationship Id="rId15" Type="http://schemas.openxmlformats.org/officeDocument/2006/relationships/oleObject" Target="../embeddings/oleObject71.bin"/><Relationship Id="rId10" Type="http://schemas.openxmlformats.org/officeDocument/2006/relationships/image" Target="../media/image52.wmf"/><Relationship Id="rId4" Type="http://schemas.openxmlformats.org/officeDocument/2006/relationships/image" Target="../media/image49.wmf"/><Relationship Id="rId9" Type="http://schemas.openxmlformats.org/officeDocument/2006/relationships/oleObject" Target="../embeddings/oleObject68.bin"/><Relationship Id="rId14" Type="http://schemas.openxmlformats.org/officeDocument/2006/relationships/image" Target="../media/image54.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75.bin"/><Relationship Id="rId13" Type="http://schemas.openxmlformats.org/officeDocument/2006/relationships/image" Target="../media/image59.wmf"/><Relationship Id="rId3" Type="http://schemas.openxmlformats.org/officeDocument/2006/relationships/notesSlide" Target="../notesSlides/notesSlide13.xml"/><Relationship Id="rId7" Type="http://schemas.openxmlformats.org/officeDocument/2006/relationships/slide" Target="slide5.xml"/><Relationship Id="rId12" Type="http://schemas.openxmlformats.org/officeDocument/2006/relationships/oleObject" Target="../embeddings/oleObject77.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74.bin"/><Relationship Id="rId11" Type="http://schemas.openxmlformats.org/officeDocument/2006/relationships/image" Target="../media/image58.wmf"/><Relationship Id="rId5" Type="http://schemas.openxmlformats.org/officeDocument/2006/relationships/image" Target="../media/image9.wmf"/><Relationship Id="rId15" Type="http://schemas.openxmlformats.org/officeDocument/2006/relationships/image" Target="../media/image60.wmf"/><Relationship Id="rId10" Type="http://schemas.openxmlformats.org/officeDocument/2006/relationships/oleObject" Target="../embeddings/oleObject76.bin"/><Relationship Id="rId4" Type="http://schemas.openxmlformats.org/officeDocument/2006/relationships/oleObject" Target="../embeddings/oleObject73.bin"/><Relationship Id="rId9" Type="http://schemas.openxmlformats.org/officeDocument/2006/relationships/image" Target="../media/image57.wmf"/><Relationship Id="rId14" Type="http://schemas.openxmlformats.org/officeDocument/2006/relationships/oleObject" Target="../embeddings/oleObject78.bin"/></Relationships>
</file>

<file path=ppt/slides/_rels/slide16.xml.rels><?xml version="1.0" encoding="UTF-8" standalone="yes"?>
<Relationships xmlns="http://schemas.openxmlformats.org/package/2006/relationships"><Relationship Id="rId8" Type="http://schemas.openxmlformats.org/officeDocument/2006/relationships/image" Target="../media/image63.wmf"/><Relationship Id="rId3" Type="http://schemas.openxmlformats.org/officeDocument/2006/relationships/oleObject" Target="../embeddings/oleObject79.bin"/><Relationship Id="rId7" Type="http://schemas.openxmlformats.org/officeDocument/2006/relationships/oleObject" Target="../embeddings/oleObject81.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62.wmf"/><Relationship Id="rId5" Type="http://schemas.openxmlformats.org/officeDocument/2006/relationships/oleObject" Target="../embeddings/oleObject80.bin"/><Relationship Id="rId10" Type="http://schemas.openxmlformats.org/officeDocument/2006/relationships/image" Target="../media/image64.wmf"/><Relationship Id="rId4" Type="http://schemas.openxmlformats.org/officeDocument/2006/relationships/image" Target="../media/image61.wmf"/><Relationship Id="rId9" Type="http://schemas.openxmlformats.org/officeDocument/2006/relationships/oleObject" Target="../embeddings/oleObject82.bin"/></Relationships>
</file>

<file path=ppt/slides/_rels/slide17.xml.rels><?xml version="1.0" encoding="UTF-8" standalone="yes"?>
<Relationships xmlns="http://schemas.openxmlformats.org/package/2006/relationships"><Relationship Id="rId8" Type="http://schemas.openxmlformats.org/officeDocument/2006/relationships/image" Target="../media/image67.wmf"/><Relationship Id="rId3" Type="http://schemas.openxmlformats.org/officeDocument/2006/relationships/oleObject" Target="../embeddings/oleObject83.bin"/><Relationship Id="rId7" Type="http://schemas.openxmlformats.org/officeDocument/2006/relationships/oleObject" Target="../embeddings/oleObject85.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66.wmf"/><Relationship Id="rId5" Type="http://schemas.openxmlformats.org/officeDocument/2006/relationships/oleObject" Target="../embeddings/oleObject84.bin"/><Relationship Id="rId10" Type="http://schemas.openxmlformats.org/officeDocument/2006/relationships/image" Target="../media/image68.wmf"/><Relationship Id="rId4" Type="http://schemas.openxmlformats.org/officeDocument/2006/relationships/image" Target="../media/image65.wmf"/><Relationship Id="rId9" Type="http://schemas.openxmlformats.org/officeDocument/2006/relationships/oleObject" Target="../embeddings/oleObject86.bin"/></Relationships>
</file>

<file path=ppt/slides/_rels/slide18.xml.rels><?xml version="1.0" encoding="UTF-8" standalone="yes"?>
<Relationships xmlns="http://schemas.openxmlformats.org/package/2006/relationships"><Relationship Id="rId8" Type="http://schemas.openxmlformats.org/officeDocument/2006/relationships/image" Target="../media/image71.wmf"/><Relationship Id="rId3" Type="http://schemas.openxmlformats.org/officeDocument/2006/relationships/oleObject" Target="../embeddings/oleObject87.bin"/><Relationship Id="rId7" Type="http://schemas.openxmlformats.org/officeDocument/2006/relationships/oleObject" Target="../embeddings/oleObject89.bin"/><Relationship Id="rId12" Type="http://schemas.openxmlformats.org/officeDocument/2006/relationships/image" Target="../media/image73.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70.wmf"/><Relationship Id="rId11" Type="http://schemas.openxmlformats.org/officeDocument/2006/relationships/oleObject" Target="../embeddings/oleObject91.bin"/><Relationship Id="rId5" Type="http://schemas.openxmlformats.org/officeDocument/2006/relationships/oleObject" Target="../embeddings/oleObject88.bin"/><Relationship Id="rId10" Type="http://schemas.openxmlformats.org/officeDocument/2006/relationships/image" Target="../media/image72.wmf"/><Relationship Id="rId4" Type="http://schemas.openxmlformats.org/officeDocument/2006/relationships/image" Target="../media/image69.wmf"/><Relationship Id="rId9" Type="http://schemas.openxmlformats.org/officeDocument/2006/relationships/oleObject" Target="../embeddings/oleObject90.bin"/></Relationships>
</file>

<file path=ppt/slides/_rels/slide19.xml.rels><?xml version="1.0" encoding="UTF-8" standalone="yes"?>
<Relationships xmlns="http://schemas.openxmlformats.org/package/2006/relationships"><Relationship Id="rId8" Type="http://schemas.openxmlformats.org/officeDocument/2006/relationships/image" Target="../media/image76.wmf"/><Relationship Id="rId13" Type="http://schemas.openxmlformats.org/officeDocument/2006/relationships/oleObject" Target="../embeddings/oleObject97.bin"/><Relationship Id="rId3" Type="http://schemas.openxmlformats.org/officeDocument/2006/relationships/oleObject" Target="../embeddings/oleObject92.bin"/><Relationship Id="rId7" Type="http://schemas.openxmlformats.org/officeDocument/2006/relationships/oleObject" Target="../embeddings/oleObject94.bin"/><Relationship Id="rId12" Type="http://schemas.openxmlformats.org/officeDocument/2006/relationships/image" Target="../media/image78.wmf"/><Relationship Id="rId2" Type="http://schemas.openxmlformats.org/officeDocument/2006/relationships/slideLayout" Target="../slideLayouts/slideLayout2.xml"/><Relationship Id="rId16" Type="http://schemas.openxmlformats.org/officeDocument/2006/relationships/image" Target="../media/image80.wmf"/><Relationship Id="rId1" Type="http://schemas.openxmlformats.org/officeDocument/2006/relationships/vmlDrawing" Target="../drawings/vmlDrawing14.vml"/><Relationship Id="rId6" Type="http://schemas.openxmlformats.org/officeDocument/2006/relationships/image" Target="../media/image75.wmf"/><Relationship Id="rId11" Type="http://schemas.openxmlformats.org/officeDocument/2006/relationships/oleObject" Target="../embeddings/oleObject96.bin"/><Relationship Id="rId5" Type="http://schemas.openxmlformats.org/officeDocument/2006/relationships/oleObject" Target="../embeddings/oleObject93.bin"/><Relationship Id="rId15" Type="http://schemas.openxmlformats.org/officeDocument/2006/relationships/oleObject" Target="../embeddings/oleObject98.bin"/><Relationship Id="rId10" Type="http://schemas.openxmlformats.org/officeDocument/2006/relationships/image" Target="../media/image77.wmf"/><Relationship Id="rId4" Type="http://schemas.openxmlformats.org/officeDocument/2006/relationships/image" Target="../media/image74.wmf"/><Relationship Id="rId9" Type="http://schemas.openxmlformats.org/officeDocument/2006/relationships/oleObject" Target="../embeddings/oleObject95.bin"/><Relationship Id="rId14" Type="http://schemas.openxmlformats.org/officeDocument/2006/relationships/image" Target="../media/image79.wmf"/></Relationships>
</file>

<file path=ppt/slides/_rels/slide2.xml.rels><?xml version="1.0" encoding="UTF-8" standalone="yes"?>
<Relationships xmlns="http://schemas.openxmlformats.org/package/2006/relationships"><Relationship Id="rId3" Type="http://schemas.openxmlformats.org/officeDocument/2006/relationships/hyperlink" Target="http://nm.mathforcollege.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83.wmf"/><Relationship Id="rId3" Type="http://schemas.openxmlformats.org/officeDocument/2006/relationships/oleObject" Target="../embeddings/oleObject99.bin"/><Relationship Id="rId7" Type="http://schemas.openxmlformats.org/officeDocument/2006/relationships/oleObject" Target="../embeddings/oleObject101.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82.wmf"/><Relationship Id="rId5" Type="http://schemas.openxmlformats.org/officeDocument/2006/relationships/oleObject" Target="../embeddings/oleObject100.bin"/><Relationship Id="rId10" Type="http://schemas.openxmlformats.org/officeDocument/2006/relationships/image" Target="../media/image84.wmf"/><Relationship Id="rId4" Type="http://schemas.openxmlformats.org/officeDocument/2006/relationships/image" Target="../media/image81.wmf"/><Relationship Id="rId9" Type="http://schemas.openxmlformats.org/officeDocument/2006/relationships/oleObject" Target="../embeddings/oleObject102.bin"/></Relationships>
</file>

<file path=ppt/slides/_rels/slide21.xml.rels><?xml version="1.0" encoding="UTF-8" standalone="yes"?>
<Relationships xmlns="http://schemas.openxmlformats.org/package/2006/relationships"><Relationship Id="rId8" Type="http://schemas.openxmlformats.org/officeDocument/2006/relationships/image" Target="../media/image87.wmf"/><Relationship Id="rId3" Type="http://schemas.openxmlformats.org/officeDocument/2006/relationships/oleObject" Target="../embeddings/oleObject103.bin"/><Relationship Id="rId7" Type="http://schemas.openxmlformats.org/officeDocument/2006/relationships/oleObject" Target="../embeddings/oleObject105.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86.wmf"/><Relationship Id="rId5" Type="http://schemas.openxmlformats.org/officeDocument/2006/relationships/oleObject" Target="../embeddings/oleObject104.bin"/><Relationship Id="rId4" Type="http://schemas.openxmlformats.org/officeDocument/2006/relationships/image" Target="../media/image85.wmf"/></Relationships>
</file>

<file path=ppt/slides/_rels/slide22.xml.rels><?xml version="1.0" encoding="UTF-8" standalone="yes"?>
<Relationships xmlns="http://schemas.openxmlformats.org/package/2006/relationships"><Relationship Id="rId8" Type="http://schemas.openxmlformats.org/officeDocument/2006/relationships/image" Target="../media/image90.wmf"/><Relationship Id="rId3" Type="http://schemas.openxmlformats.org/officeDocument/2006/relationships/oleObject" Target="../embeddings/oleObject106.bin"/><Relationship Id="rId7" Type="http://schemas.openxmlformats.org/officeDocument/2006/relationships/oleObject" Target="../embeddings/oleObject108.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89.wmf"/><Relationship Id="rId5" Type="http://schemas.openxmlformats.org/officeDocument/2006/relationships/oleObject" Target="../embeddings/oleObject107.bin"/><Relationship Id="rId10" Type="http://schemas.openxmlformats.org/officeDocument/2006/relationships/image" Target="../media/image91.wmf"/><Relationship Id="rId4" Type="http://schemas.openxmlformats.org/officeDocument/2006/relationships/image" Target="../media/image88.wmf"/><Relationship Id="rId9" Type="http://schemas.openxmlformats.org/officeDocument/2006/relationships/oleObject" Target="../embeddings/oleObject109.bin"/></Relationships>
</file>

<file path=ppt/slides/_rels/slide23.xml.rels><?xml version="1.0" encoding="UTF-8" standalone="yes"?>
<Relationships xmlns="http://schemas.openxmlformats.org/package/2006/relationships"><Relationship Id="rId8" Type="http://schemas.openxmlformats.org/officeDocument/2006/relationships/image" Target="../media/image94.wmf"/><Relationship Id="rId13" Type="http://schemas.openxmlformats.org/officeDocument/2006/relationships/oleObject" Target="../embeddings/oleObject115.bin"/><Relationship Id="rId3" Type="http://schemas.openxmlformats.org/officeDocument/2006/relationships/oleObject" Target="../embeddings/oleObject110.bin"/><Relationship Id="rId7" Type="http://schemas.openxmlformats.org/officeDocument/2006/relationships/oleObject" Target="../embeddings/oleObject112.bin"/><Relationship Id="rId12" Type="http://schemas.openxmlformats.org/officeDocument/2006/relationships/image" Target="../media/image96.w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93.wmf"/><Relationship Id="rId11" Type="http://schemas.openxmlformats.org/officeDocument/2006/relationships/oleObject" Target="../embeddings/oleObject114.bin"/><Relationship Id="rId5" Type="http://schemas.openxmlformats.org/officeDocument/2006/relationships/oleObject" Target="../embeddings/oleObject111.bin"/><Relationship Id="rId10" Type="http://schemas.openxmlformats.org/officeDocument/2006/relationships/image" Target="../media/image95.wmf"/><Relationship Id="rId4" Type="http://schemas.openxmlformats.org/officeDocument/2006/relationships/image" Target="../media/image92.wmf"/><Relationship Id="rId9" Type="http://schemas.openxmlformats.org/officeDocument/2006/relationships/oleObject" Target="../embeddings/oleObject113.bin"/><Relationship Id="rId14" Type="http://schemas.openxmlformats.org/officeDocument/2006/relationships/image" Target="../media/image97.wmf"/></Relationships>
</file>

<file path=ppt/slides/_rels/slide24.xml.rels><?xml version="1.0" encoding="UTF-8" standalone="yes"?>
<Relationships xmlns="http://schemas.openxmlformats.org/package/2006/relationships"><Relationship Id="rId8" Type="http://schemas.openxmlformats.org/officeDocument/2006/relationships/image" Target="../media/image100.wmf"/><Relationship Id="rId13" Type="http://schemas.openxmlformats.org/officeDocument/2006/relationships/oleObject" Target="../embeddings/oleObject121.bin"/><Relationship Id="rId3" Type="http://schemas.openxmlformats.org/officeDocument/2006/relationships/oleObject" Target="../embeddings/oleObject116.bin"/><Relationship Id="rId7" Type="http://schemas.openxmlformats.org/officeDocument/2006/relationships/oleObject" Target="../embeddings/oleObject118.bin"/><Relationship Id="rId12" Type="http://schemas.openxmlformats.org/officeDocument/2006/relationships/image" Target="../media/image102.wmf"/><Relationship Id="rId2" Type="http://schemas.openxmlformats.org/officeDocument/2006/relationships/slideLayout" Target="../slideLayouts/slideLayout2.xml"/><Relationship Id="rId16" Type="http://schemas.openxmlformats.org/officeDocument/2006/relationships/image" Target="../media/image104.wmf"/><Relationship Id="rId1" Type="http://schemas.openxmlformats.org/officeDocument/2006/relationships/vmlDrawing" Target="../drawings/vmlDrawing19.vml"/><Relationship Id="rId6" Type="http://schemas.openxmlformats.org/officeDocument/2006/relationships/image" Target="../media/image99.wmf"/><Relationship Id="rId11" Type="http://schemas.openxmlformats.org/officeDocument/2006/relationships/oleObject" Target="../embeddings/oleObject120.bin"/><Relationship Id="rId5" Type="http://schemas.openxmlformats.org/officeDocument/2006/relationships/oleObject" Target="../embeddings/oleObject117.bin"/><Relationship Id="rId15" Type="http://schemas.openxmlformats.org/officeDocument/2006/relationships/oleObject" Target="../embeddings/oleObject122.bin"/><Relationship Id="rId10" Type="http://schemas.openxmlformats.org/officeDocument/2006/relationships/image" Target="../media/image101.wmf"/><Relationship Id="rId4" Type="http://schemas.openxmlformats.org/officeDocument/2006/relationships/image" Target="../media/image98.wmf"/><Relationship Id="rId9" Type="http://schemas.openxmlformats.org/officeDocument/2006/relationships/oleObject" Target="../embeddings/oleObject119.bin"/><Relationship Id="rId14" Type="http://schemas.openxmlformats.org/officeDocument/2006/relationships/image" Target="../media/image103.wmf"/></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26.bin"/><Relationship Id="rId13" Type="http://schemas.openxmlformats.org/officeDocument/2006/relationships/oleObject" Target="../embeddings/oleObject130.bin"/><Relationship Id="rId18" Type="http://schemas.openxmlformats.org/officeDocument/2006/relationships/oleObject" Target="../embeddings/oleObject133.bin"/><Relationship Id="rId3" Type="http://schemas.openxmlformats.org/officeDocument/2006/relationships/oleObject" Target="../embeddings/oleObject123.bin"/><Relationship Id="rId7" Type="http://schemas.openxmlformats.org/officeDocument/2006/relationships/oleObject" Target="../embeddings/oleObject125.bin"/><Relationship Id="rId12" Type="http://schemas.openxmlformats.org/officeDocument/2006/relationships/oleObject" Target="../embeddings/oleObject129.bin"/><Relationship Id="rId17" Type="http://schemas.openxmlformats.org/officeDocument/2006/relationships/image" Target="../media/image109.wmf"/><Relationship Id="rId2" Type="http://schemas.openxmlformats.org/officeDocument/2006/relationships/slideLayout" Target="../slideLayouts/slideLayout2.xml"/><Relationship Id="rId16" Type="http://schemas.openxmlformats.org/officeDocument/2006/relationships/oleObject" Target="../embeddings/oleObject132.bin"/><Relationship Id="rId1" Type="http://schemas.openxmlformats.org/officeDocument/2006/relationships/vmlDrawing" Target="../drawings/vmlDrawing20.vml"/><Relationship Id="rId6" Type="http://schemas.openxmlformats.org/officeDocument/2006/relationships/image" Target="../media/image106.wmf"/><Relationship Id="rId11" Type="http://schemas.openxmlformats.org/officeDocument/2006/relationships/image" Target="../media/image107.wmf"/><Relationship Id="rId5" Type="http://schemas.openxmlformats.org/officeDocument/2006/relationships/oleObject" Target="../embeddings/oleObject124.bin"/><Relationship Id="rId15" Type="http://schemas.openxmlformats.org/officeDocument/2006/relationships/image" Target="../media/image108.wmf"/><Relationship Id="rId10" Type="http://schemas.openxmlformats.org/officeDocument/2006/relationships/oleObject" Target="../embeddings/oleObject128.bin"/><Relationship Id="rId4" Type="http://schemas.openxmlformats.org/officeDocument/2006/relationships/image" Target="../media/image105.wmf"/><Relationship Id="rId9" Type="http://schemas.openxmlformats.org/officeDocument/2006/relationships/oleObject" Target="../embeddings/oleObject127.bin"/><Relationship Id="rId14" Type="http://schemas.openxmlformats.org/officeDocument/2006/relationships/oleObject" Target="../embeddings/oleObject131.bin"/></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137.bin"/><Relationship Id="rId3" Type="http://schemas.openxmlformats.org/officeDocument/2006/relationships/oleObject" Target="../embeddings/oleObject134.bin"/><Relationship Id="rId7" Type="http://schemas.openxmlformats.org/officeDocument/2006/relationships/oleObject" Target="../embeddings/oleObject136.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105.wmf"/><Relationship Id="rId5" Type="http://schemas.openxmlformats.org/officeDocument/2006/relationships/oleObject" Target="../embeddings/oleObject135.bin"/><Relationship Id="rId10" Type="http://schemas.openxmlformats.org/officeDocument/2006/relationships/image" Target="../media/image111.wmf"/><Relationship Id="rId4" Type="http://schemas.openxmlformats.org/officeDocument/2006/relationships/image" Target="../media/image110.wmf"/><Relationship Id="rId9" Type="http://schemas.openxmlformats.org/officeDocument/2006/relationships/oleObject" Target="../embeddings/oleObject138.bin"/></Relationships>
</file>

<file path=ppt/slides/_rels/slide27.xml.rels><?xml version="1.0" encoding="UTF-8" standalone="yes"?>
<Relationships xmlns="http://schemas.openxmlformats.org/package/2006/relationships"><Relationship Id="rId8" Type="http://schemas.openxmlformats.org/officeDocument/2006/relationships/image" Target="../media/image114.wmf"/><Relationship Id="rId3" Type="http://schemas.openxmlformats.org/officeDocument/2006/relationships/oleObject" Target="../embeddings/oleObject139.bin"/><Relationship Id="rId7" Type="http://schemas.openxmlformats.org/officeDocument/2006/relationships/oleObject" Target="../embeddings/oleObject141.bin"/><Relationship Id="rId12" Type="http://schemas.openxmlformats.org/officeDocument/2006/relationships/image" Target="../media/image105.wmf"/><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113.wmf"/><Relationship Id="rId11" Type="http://schemas.openxmlformats.org/officeDocument/2006/relationships/oleObject" Target="../embeddings/oleObject143.bin"/><Relationship Id="rId5" Type="http://schemas.openxmlformats.org/officeDocument/2006/relationships/oleObject" Target="../embeddings/oleObject140.bin"/><Relationship Id="rId10" Type="http://schemas.openxmlformats.org/officeDocument/2006/relationships/image" Target="../media/image115.wmf"/><Relationship Id="rId4" Type="http://schemas.openxmlformats.org/officeDocument/2006/relationships/image" Target="../media/image112.wmf"/><Relationship Id="rId9" Type="http://schemas.openxmlformats.org/officeDocument/2006/relationships/oleObject" Target="../embeddings/oleObject142.bin"/></Relationships>
</file>

<file path=ppt/slides/_rels/slide28.xml.rels><?xml version="1.0" encoding="UTF-8" standalone="yes"?>
<Relationships xmlns="http://schemas.openxmlformats.org/package/2006/relationships"><Relationship Id="rId8" Type="http://schemas.openxmlformats.org/officeDocument/2006/relationships/image" Target="../media/image118.wmf"/><Relationship Id="rId3" Type="http://schemas.openxmlformats.org/officeDocument/2006/relationships/oleObject" Target="../embeddings/oleObject144.bin"/><Relationship Id="rId7" Type="http://schemas.openxmlformats.org/officeDocument/2006/relationships/oleObject" Target="../embeddings/oleObject146.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117.wmf"/><Relationship Id="rId5" Type="http://schemas.openxmlformats.org/officeDocument/2006/relationships/oleObject" Target="../embeddings/oleObject145.bin"/><Relationship Id="rId10" Type="http://schemas.openxmlformats.org/officeDocument/2006/relationships/image" Target="../media/image119.wmf"/><Relationship Id="rId4" Type="http://schemas.openxmlformats.org/officeDocument/2006/relationships/image" Target="../media/image116.wmf"/><Relationship Id="rId9" Type="http://schemas.openxmlformats.org/officeDocument/2006/relationships/oleObject" Target="../embeddings/oleObject147.bin"/></Relationships>
</file>

<file path=ppt/slides/_rels/slide29.xml.rels><?xml version="1.0" encoding="UTF-8" standalone="yes"?>
<Relationships xmlns="http://schemas.openxmlformats.org/package/2006/relationships"><Relationship Id="rId8" Type="http://schemas.openxmlformats.org/officeDocument/2006/relationships/image" Target="../media/image118.wmf"/><Relationship Id="rId3" Type="http://schemas.openxmlformats.org/officeDocument/2006/relationships/oleObject" Target="../embeddings/oleObject148.bin"/><Relationship Id="rId7" Type="http://schemas.openxmlformats.org/officeDocument/2006/relationships/oleObject" Target="../embeddings/oleObject150.bin"/><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image" Target="../media/image121.wmf"/><Relationship Id="rId11" Type="http://schemas.openxmlformats.org/officeDocument/2006/relationships/image" Target="../media/image122.wmf"/><Relationship Id="rId5" Type="http://schemas.openxmlformats.org/officeDocument/2006/relationships/oleObject" Target="../embeddings/oleObject149.bin"/><Relationship Id="rId10" Type="http://schemas.openxmlformats.org/officeDocument/2006/relationships/oleObject" Target="../embeddings/oleObject152.bin"/><Relationship Id="rId4" Type="http://schemas.openxmlformats.org/officeDocument/2006/relationships/image" Target="../media/image120.wmf"/><Relationship Id="rId9" Type="http://schemas.openxmlformats.org/officeDocument/2006/relationships/oleObject" Target="../embeddings/oleObject15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53.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image" Target="../media/image124.wmf"/><Relationship Id="rId5" Type="http://schemas.openxmlformats.org/officeDocument/2006/relationships/oleObject" Target="../embeddings/oleObject154.bin"/><Relationship Id="rId4" Type="http://schemas.openxmlformats.org/officeDocument/2006/relationships/image" Target="../media/image123.wmf"/></Relationships>
</file>

<file path=ppt/slides/_rels/slide31.xml.rels><?xml version="1.0" encoding="UTF-8" standalone="yes"?>
<Relationships xmlns="http://schemas.openxmlformats.org/package/2006/relationships"><Relationship Id="rId8" Type="http://schemas.openxmlformats.org/officeDocument/2006/relationships/image" Target="../media/image127.wmf"/><Relationship Id="rId3" Type="http://schemas.openxmlformats.org/officeDocument/2006/relationships/oleObject" Target="../embeddings/oleObject155.bin"/><Relationship Id="rId7" Type="http://schemas.openxmlformats.org/officeDocument/2006/relationships/oleObject" Target="../embeddings/oleObject157.bin"/><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image" Target="../media/image126.wmf"/><Relationship Id="rId5" Type="http://schemas.openxmlformats.org/officeDocument/2006/relationships/oleObject" Target="../embeddings/oleObject156.bin"/><Relationship Id="rId4" Type="http://schemas.openxmlformats.org/officeDocument/2006/relationships/image" Target="../media/image125.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130.wmf"/><Relationship Id="rId13" Type="http://schemas.openxmlformats.org/officeDocument/2006/relationships/oleObject" Target="../embeddings/oleObject163.bin"/><Relationship Id="rId18" Type="http://schemas.openxmlformats.org/officeDocument/2006/relationships/image" Target="../media/image135.wmf"/><Relationship Id="rId3" Type="http://schemas.openxmlformats.org/officeDocument/2006/relationships/oleObject" Target="../embeddings/oleObject158.bin"/><Relationship Id="rId7" Type="http://schemas.openxmlformats.org/officeDocument/2006/relationships/oleObject" Target="../embeddings/oleObject160.bin"/><Relationship Id="rId12" Type="http://schemas.openxmlformats.org/officeDocument/2006/relationships/image" Target="../media/image132.wmf"/><Relationship Id="rId17" Type="http://schemas.openxmlformats.org/officeDocument/2006/relationships/oleObject" Target="../embeddings/oleObject165.bin"/><Relationship Id="rId2" Type="http://schemas.openxmlformats.org/officeDocument/2006/relationships/slideLayout" Target="../slideLayouts/slideLayout2.xml"/><Relationship Id="rId16" Type="http://schemas.openxmlformats.org/officeDocument/2006/relationships/image" Target="../media/image134.wmf"/><Relationship Id="rId1" Type="http://schemas.openxmlformats.org/officeDocument/2006/relationships/vmlDrawing" Target="../drawings/vmlDrawing27.vml"/><Relationship Id="rId6" Type="http://schemas.openxmlformats.org/officeDocument/2006/relationships/image" Target="../media/image129.wmf"/><Relationship Id="rId11" Type="http://schemas.openxmlformats.org/officeDocument/2006/relationships/oleObject" Target="../embeddings/oleObject162.bin"/><Relationship Id="rId5" Type="http://schemas.openxmlformats.org/officeDocument/2006/relationships/oleObject" Target="../embeddings/oleObject159.bin"/><Relationship Id="rId15" Type="http://schemas.openxmlformats.org/officeDocument/2006/relationships/oleObject" Target="../embeddings/oleObject164.bin"/><Relationship Id="rId10" Type="http://schemas.openxmlformats.org/officeDocument/2006/relationships/image" Target="../media/image131.wmf"/><Relationship Id="rId4" Type="http://schemas.openxmlformats.org/officeDocument/2006/relationships/image" Target="../media/image128.wmf"/><Relationship Id="rId9" Type="http://schemas.openxmlformats.org/officeDocument/2006/relationships/oleObject" Target="../embeddings/oleObject161.bin"/><Relationship Id="rId14" Type="http://schemas.openxmlformats.org/officeDocument/2006/relationships/image" Target="../media/image133.wmf"/></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169.bin"/><Relationship Id="rId13" Type="http://schemas.openxmlformats.org/officeDocument/2006/relationships/image" Target="../media/image140.wmf"/><Relationship Id="rId3" Type="http://schemas.openxmlformats.org/officeDocument/2006/relationships/oleObject" Target="../embeddings/oleObject166.bin"/><Relationship Id="rId7" Type="http://schemas.openxmlformats.org/officeDocument/2006/relationships/oleObject" Target="../embeddings/oleObject168.bin"/><Relationship Id="rId12" Type="http://schemas.openxmlformats.org/officeDocument/2006/relationships/oleObject" Target="../embeddings/oleObject171.bin"/><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image" Target="../media/image137.wmf"/><Relationship Id="rId11" Type="http://schemas.openxmlformats.org/officeDocument/2006/relationships/image" Target="../media/image139.wmf"/><Relationship Id="rId5" Type="http://schemas.openxmlformats.org/officeDocument/2006/relationships/oleObject" Target="../embeddings/oleObject167.bin"/><Relationship Id="rId15" Type="http://schemas.openxmlformats.org/officeDocument/2006/relationships/image" Target="../media/image141.wmf"/><Relationship Id="rId10" Type="http://schemas.openxmlformats.org/officeDocument/2006/relationships/oleObject" Target="../embeddings/oleObject170.bin"/><Relationship Id="rId4" Type="http://schemas.openxmlformats.org/officeDocument/2006/relationships/image" Target="../media/image136.wmf"/><Relationship Id="rId9" Type="http://schemas.openxmlformats.org/officeDocument/2006/relationships/image" Target="../media/image138.wmf"/><Relationship Id="rId14" Type="http://schemas.openxmlformats.org/officeDocument/2006/relationships/oleObject" Target="../embeddings/oleObject172.bin"/></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73.bin"/><Relationship Id="rId2" Type="http://schemas.openxmlformats.org/officeDocument/2006/relationships/slideLayout" Target="../slideLayouts/slideLayout2.xml"/><Relationship Id="rId1" Type="http://schemas.openxmlformats.org/officeDocument/2006/relationships/vmlDrawing" Target="../drawings/vmlDrawing29.vml"/><Relationship Id="rId4" Type="http://schemas.openxmlformats.org/officeDocument/2006/relationships/image" Target="../media/image142.wmf"/></Relationships>
</file>

<file path=ppt/slides/_rels/slide36.xml.rels><?xml version="1.0" encoding="UTF-8" standalone="yes"?>
<Relationships xmlns="http://schemas.openxmlformats.org/package/2006/relationships"><Relationship Id="rId8" Type="http://schemas.openxmlformats.org/officeDocument/2006/relationships/image" Target="../media/image145.wmf"/><Relationship Id="rId3" Type="http://schemas.openxmlformats.org/officeDocument/2006/relationships/oleObject" Target="../embeddings/oleObject174.bin"/><Relationship Id="rId7" Type="http://schemas.openxmlformats.org/officeDocument/2006/relationships/oleObject" Target="../embeddings/oleObject176.bin"/><Relationship Id="rId12" Type="http://schemas.openxmlformats.org/officeDocument/2006/relationships/image" Target="../media/image147.wmf"/><Relationship Id="rId2" Type="http://schemas.openxmlformats.org/officeDocument/2006/relationships/slideLayout" Target="../slideLayouts/slideLayout2.xml"/><Relationship Id="rId1" Type="http://schemas.openxmlformats.org/officeDocument/2006/relationships/vmlDrawing" Target="../drawings/vmlDrawing30.vml"/><Relationship Id="rId6" Type="http://schemas.openxmlformats.org/officeDocument/2006/relationships/image" Target="../media/image144.wmf"/><Relationship Id="rId11" Type="http://schemas.openxmlformats.org/officeDocument/2006/relationships/oleObject" Target="../embeddings/oleObject178.bin"/><Relationship Id="rId5" Type="http://schemas.openxmlformats.org/officeDocument/2006/relationships/oleObject" Target="../embeddings/oleObject175.bin"/><Relationship Id="rId10" Type="http://schemas.openxmlformats.org/officeDocument/2006/relationships/image" Target="../media/image146.wmf"/><Relationship Id="rId4" Type="http://schemas.openxmlformats.org/officeDocument/2006/relationships/image" Target="../media/image143.wmf"/><Relationship Id="rId9" Type="http://schemas.openxmlformats.org/officeDocument/2006/relationships/oleObject" Target="../embeddings/oleObject177.bin"/></Relationships>
</file>

<file path=ppt/slides/_rels/slide37.xml.rels><?xml version="1.0" encoding="UTF-8" standalone="yes"?>
<Relationships xmlns="http://schemas.openxmlformats.org/package/2006/relationships"><Relationship Id="rId8" Type="http://schemas.openxmlformats.org/officeDocument/2006/relationships/image" Target="../media/image150.wmf"/><Relationship Id="rId13" Type="http://schemas.openxmlformats.org/officeDocument/2006/relationships/oleObject" Target="../embeddings/oleObject184.bin"/><Relationship Id="rId3" Type="http://schemas.openxmlformats.org/officeDocument/2006/relationships/oleObject" Target="../embeddings/oleObject179.bin"/><Relationship Id="rId7" Type="http://schemas.openxmlformats.org/officeDocument/2006/relationships/oleObject" Target="../embeddings/oleObject181.bin"/><Relationship Id="rId12" Type="http://schemas.openxmlformats.org/officeDocument/2006/relationships/image" Target="../media/image152.wmf"/><Relationship Id="rId2" Type="http://schemas.openxmlformats.org/officeDocument/2006/relationships/slideLayout" Target="../slideLayouts/slideLayout2.xml"/><Relationship Id="rId1" Type="http://schemas.openxmlformats.org/officeDocument/2006/relationships/vmlDrawing" Target="../drawings/vmlDrawing31.vml"/><Relationship Id="rId6" Type="http://schemas.openxmlformats.org/officeDocument/2006/relationships/image" Target="../media/image149.wmf"/><Relationship Id="rId11" Type="http://schemas.openxmlformats.org/officeDocument/2006/relationships/oleObject" Target="../embeddings/oleObject183.bin"/><Relationship Id="rId5" Type="http://schemas.openxmlformats.org/officeDocument/2006/relationships/oleObject" Target="../embeddings/oleObject180.bin"/><Relationship Id="rId10" Type="http://schemas.openxmlformats.org/officeDocument/2006/relationships/image" Target="../media/image151.wmf"/><Relationship Id="rId4" Type="http://schemas.openxmlformats.org/officeDocument/2006/relationships/image" Target="../media/image148.wmf"/><Relationship Id="rId9" Type="http://schemas.openxmlformats.org/officeDocument/2006/relationships/oleObject" Target="../embeddings/oleObject182.bin"/><Relationship Id="rId14" Type="http://schemas.openxmlformats.org/officeDocument/2006/relationships/image" Target="../media/image153.wmf"/></Relationships>
</file>

<file path=ppt/slides/_rels/slide38.xml.rels><?xml version="1.0" encoding="UTF-8" standalone="yes"?>
<Relationships xmlns="http://schemas.openxmlformats.org/package/2006/relationships"><Relationship Id="rId8" Type="http://schemas.openxmlformats.org/officeDocument/2006/relationships/image" Target="../media/image156.wmf"/><Relationship Id="rId3" Type="http://schemas.openxmlformats.org/officeDocument/2006/relationships/oleObject" Target="../embeddings/oleObject185.bin"/><Relationship Id="rId7" Type="http://schemas.openxmlformats.org/officeDocument/2006/relationships/oleObject" Target="../embeddings/oleObject187.bin"/><Relationship Id="rId2" Type="http://schemas.openxmlformats.org/officeDocument/2006/relationships/slideLayout" Target="../slideLayouts/slideLayout2.xml"/><Relationship Id="rId1" Type="http://schemas.openxmlformats.org/officeDocument/2006/relationships/vmlDrawing" Target="../drawings/vmlDrawing32.vml"/><Relationship Id="rId6" Type="http://schemas.openxmlformats.org/officeDocument/2006/relationships/image" Target="../media/image155.wmf"/><Relationship Id="rId5" Type="http://schemas.openxmlformats.org/officeDocument/2006/relationships/oleObject" Target="../embeddings/oleObject186.bin"/><Relationship Id="rId10" Type="http://schemas.openxmlformats.org/officeDocument/2006/relationships/image" Target="../media/image157.wmf"/><Relationship Id="rId4" Type="http://schemas.openxmlformats.org/officeDocument/2006/relationships/image" Target="../media/image154.wmf"/><Relationship Id="rId9" Type="http://schemas.openxmlformats.org/officeDocument/2006/relationships/oleObject" Target="../embeddings/oleObject188.bin"/></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89.bin"/><Relationship Id="rId2" Type="http://schemas.openxmlformats.org/officeDocument/2006/relationships/slideLayout" Target="../slideLayouts/slideLayout2.xml"/><Relationship Id="rId1" Type="http://schemas.openxmlformats.org/officeDocument/2006/relationships/vmlDrawing" Target="../drawings/vmlDrawing33.vml"/><Relationship Id="rId5" Type="http://schemas.openxmlformats.org/officeDocument/2006/relationships/image" Target="../media/image159.PNG"/><Relationship Id="rId4" Type="http://schemas.openxmlformats.org/officeDocument/2006/relationships/image" Target="../media/image158.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90.bin"/><Relationship Id="rId2" Type="http://schemas.openxmlformats.org/officeDocument/2006/relationships/slideLayout" Target="../slideLayouts/slideLayout2.xml"/><Relationship Id="rId1" Type="http://schemas.openxmlformats.org/officeDocument/2006/relationships/vmlDrawing" Target="../drawings/vmlDrawing34.vml"/><Relationship Id="rId6" Type="http://schemas.openxmlformats.org/officeDocument/2006/relationships/image" Target="../media/image161.wmf"/><Relationship Id="rId5" Type="http://schemas.openxmlformats.org/officeDocument/2006/relationships/oleObject" Target="../embeddings/oleObject191.bin"/><Relationship Id="rId4" Type="http://schemas.openxmlformats.org/officeDocument/2006/relationships/image" Target="../media/image160.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6.wmf"/><Relationship Id="rId3" Type="http://schemas.openxmlformats.org/officeDocument/2006/relationships/notesSlide" Target="../notesSlides/notesSlide6.xml"/><Relationship Id="rId7" Type="http://schemas.openxmlformats.org/officeDocument/2006/relationships/image" Target="../media/image3.wmf"/><Relationship Id="rId12" Type="http://schemas.openxmlformats.org/officeDocument/2006/relationships/oleObject" Target="../embeddings/oleObject5.bin"/><Relationship Id="rId17" Type="http://schemas.openxmlformats.org/officeDocument/2006/relationships/image" Target="../media/image8.wmf"/><Relationship Id="rId2" Type="http://schemas.openxmlformats.org/officeDocument/2006/relationships/slideLayout" Target="../slideLayouts/slideLayout2.xml"/><Relationship Id="rId16" Type="http://schemas.openxmlformats.org/officeDocument/2006/relationships/oleObject" Target="../embeddings/oleObject7.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5" Type="http://schemas.openxmlformats.org/officeDocument/2006/relationships/image" Target="../media/image2.wmf"/><Relationship Id="rId15" Type="http://schemas.openxmlformats.org/officeDocument/2006/relationships/image" Target="../media/image7.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wmf"/><Relationship Id="rId1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oleObject" Target="../embeddings/oleObject13.bin"/><Relationship Id="rId3" Type="http://schemas.openxmlformats.org/officeDocument/2006/relationships/notesSlide" Target="../notesSlides/notesSlide7.xml"/><Relationship Id="rId7" Type="http://schemas.openxmlformats.org/officeDocument/2006/relationships/oleObject" Target="../embeddings/oleObject10.bin"/><Relationship Id="rId12" Type="http://schemas.openxmlformats.org/officeDocument/2006/relationships/image" Target="../media/image12.wmf"/><Relationship Id="rId2" Type="http://schemas.openxmlformats.org/officeDocument/2006/relationships/slideLayout" Target="../slideLayouts/slideLayout2.xml"/><Relationship Id="rId16" Type="http://schemas.openxmlformats.org/officeDocument/2006/relationships/image" Target="../media/image14.wmf"/><Relationship Id="rId1" Type="http://schemas.openxmlformats.org/officeDocument/2006/relationships/vmlDrawing" Target="../drawings/vmlDrawing2.vml"/><Relationship Id="rId6" Type="http://schemas.openxmlformats.org/officeDocument/2006/relationships/oleObject" Target="../embeddings/oleObject9.bin"/><Relationship Id="rId11" Type="http://schemas.openxmlformats.org/officeDocument/2006/relationships/oleObject" Target="../embeddings/oleObject12.bin"/><Relationship Id="rId5" Type="http://schemas.openxmlformats.org/officeDocument/2006/relationships/image" Target="../media/image9.wmf"/><Relationship Id="rId15" Type="http://schemas.openxmlformats.org/officeDocument/2006/relationships/oleObject" Target="../embeddings/oleObject14.bin"/><Relationship Id="rId10" Type="http://schemas.openxmlformats.org/officeDocument/2006/relationships/image" Target="../media/image11.wmf"/><Relationship Id="rId4" Type="http://schemas.openxmlformats.org/officeDocument/2006/relationships/oleObject" Target="../embeddings/oleObject8.bin"/><Relationship Id="rId9" Type="http://schemas.openxmlformats.org/officeDocument/2006/relationships/oleObject" Target="../embeddings/oleObject11.bin"/><Relationship Id="rId14" Type="http://schemas.openxmlformats.org/officeDocument/2006/relationships/image" Target="../media/image13.wmf"/></Relationships>
</file>

<file path=ppt/slides/_rels/slide8.x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oleObject" Target="../embeddings/oleObject20.bin"/><Relationship Id="rId18" Type="http://schemas.openxmlformats.org/officeDocument/2006/relationships/image" Target="../media/image20.wmf"/><Relationship Id="rId3" Type="http://schemas.openxmlformats.org/officeDocument/2006/relationships/notesSlide" Target="../notesSlides/notesSlide8.xml"/><Relationship Id="rId21" Type="http://schemas.openxmlformats.org/officeDocument/2006/relationships/oleObject" Target="../embeddings/oleObject24.bin"/><Relationship Id="rId7" Type="http://schemas.openxmlformats.org/officeDocument/2006/relationships/oleObject" Target="../embeddings/oleObject17.bin"/><Relationship Id="rId12" Type="http://schemas.openxmlformats.org/officeDocument/2006/relationships/image" Target="../media/image17.wmf"/><Relationship Id="rId17" Type="http://schemas.openxmlformats.org/officeDocument/2006/relationships/oleObject" Target="../embeddings/oleObject22.bin"/><Relationship Id="rId2" Type="http://schemas.openxmlformats.org/officeDocument/2006/relationships/slideLayout" Target="../slideLayouts/slideLayout2.xml"/><Relationship Id="rId16" Type="http://schemas.openxmlformats.org/officeDocument/2006/relationships/image" Target="../media/image19.wmf"/><Relationship Id="rId20" Type="http://schemas.openxmlformats.org/officeDocument/2006/relationships/image" Target="../media/image21.wmf"/><Relationship Id="rId1" Type="http://schemas.openxmlformats.org/officeDocument/2006/relationships/vmlDrawing" Target="../drawings/vmlDrawing3.vml"/><Relationship Id="rId6" Type="http://schemas.openxmlformats.org/officeDocument/2006/relationships/oleObject" Target="../embeddings/oleObject16.bin"/><Relationship Id="rId11" Type="http://schemas.openxmlformats.org/officeDocument/2006/relationships/oleObject" Target="../embeddings/oleObject19.bin"/><Relationship Id="rId5" Type="http://schemas.openxmlformats.org/officeDocument/2006/relationships/image" Target="../media/image9.wmf"/><Relationship Id="rId15" Type="http://schemas.openxmlformats.org/officeDocument/2006/relationships/oleObject" Target="../embeddings/oleObject21.bin"/><Relationship Id="rId10" Type="http://schemas.openxmlformats.org/officeDocument/2006/relationships/image" Target="../media/image16.wmf"/><Relationship Id="rId19" Type="http://schemas.openxmlformats.org/officeDocument/2006/relationships/oleObject" Target="../embeddings/oleObject23.bin"/><Relationship Id="rId4" Type="http://schemas.openxmlformats.org/officeDocument/2006/relationships/oleObject" Target="../embeddings/oleObject15.bin"/><Relationship Id="rId9" Type="http://schemas.openxmlformats.org/officeDocument/2006/relationships/oleObject" Target="../embeddings/oleObject18.bin"/><Relationship Id="rId14" Type="http://schemas.openxmlformats.org/officeDocument/2006/relationships/image" Target="../media/image18.wmf"/><Relationship Id="rId22" Type="http://schemas.openxmlformats.org/officeDocument/2006/relationships/image" Target="../media/image22.wmf"/></Relationships>
</file>

<file path=ppt/slides/_rels/slide9.xml.rels><?xml version="1.0" encoding="UTF-8" standalone="yes"?>
<Relationships xmlns="http://schemas.openxmlformats.org/package/2006/relationships"><Relationship Id="rId8" Type="http://schemas.openxmlformats.org/officeDocument/2006/relationships/image" Target="../media/image16.wmf"/><Relationship Id="rId13" Type="http://schemas.openxmlformats.org/officeDocument/2006/relationships/oleObject" Target="../embeddings/oleObject30.bin"/><Relationship Id="rId18" Type="http://schemas.openxmlformats.org/officeDocument/2006/relationships/image" Target="../media/image21.wmf"/><Relationship Id="rId3" Type="http://schemas.openxmlformats.org/officeDocument/2006/relationships/notesSlide" Target="../notesSlides/notesSlide9.xml"/><Relationship Id="rId21" Type="http://schemas.openxmlformats.org/officeDocument/2006/relationships/oleObject" Target="../embeddings/oleObject34.bin"/><Relationship Id="rId7" Type="http://schemas.openxmlformats.org/officeDocument/2006/relationships/oleObject" Target="../embeddings/oleObject27.bin"/><Relationship Id="rId12" Type="http://schemas.openxmlformats.org/officeDocument/2006/relationships/image" Target="../media/image18.wmf"/><Relationship Id="rId17" Type="http://schemas.openxmlformats.org/officeDocument/2006/relationships/oleObject" Target="../embeddings/oleObject32.bin"/><Relationship Id="rId2" Type="http://schemas.openxmlformats.org/officeDocument/2006/relationships/slideLayout" Target="../slideLayouts/slideLayout2.xml"/><Relationship Id="rId16" Type="http://schemas.openxmlformats.org/officeDocument/2006/relationships/image" Target="../media/image20.wmf"/><Relationship Id="rId20" Type="http://schemas.openxmlformats.org/officeDocument/2006/relationships/image" Target="../media/image22.wmf"/><Relationship Id="rId1" Type="http://schemas.openxmlformats.org/officeDocument/2006/relationships/vmlDrawing" Target="../drawings/vmlDrawing4.vml"/><Relationship Id="rId6" Type="http://schemas.openxmlformats.org/officeDocument/2006/relationships/oleObject" Target="../embeddings/oleObject26.bin"/><Relationship Id="rId11" Type="http://schemas.openxmlformats.org/officeDocument/2006/relationships/oleObject" Target="../embeddings/oleObject29.bin"/><Relationship Id="rId24" Type="http://schemas.openxmlformats.org/officeDocument/2006/relationships/image" Target="../media/image24.wmf"/><Relationship Id="rId5" Type="http://schemas.openxmlformats.org/officeDocument/2006/relationships/image" Target="../media/image15.wmf"/><Relationship Id="rId15" Type="http://schemas.openxmlformats.org/officeDocument/2006/relationships/oleObject" Target="../embeddings/oleObject31.bin"/><Relationship Id="rId23" Type="http://schemas.openxmlformats.org/officeDocument/2006/relationships/oleObject" Target="../embeddings/oleObject35.bin"/><Relationship Id="rId10" Type="http://schemas.openxmlformats.org/officeDocument/2006/relationships/image" Target="../media/image17.wmf"/><Relationship Id="rId19" Type="http://schemas.openxmlformats.org/officeDocument/2006/relationships/oleObject" Target="../embeddings/oleObject33.bin"/><Relationship Id="rId4" Type="http://schemas.openxmlformats.org/officeDocument/2006/relationships/oleObject" Target="../embeddings/oleObject25.bin"/><Relationship Id="rId9" Type="http://schemas.openxmlformats.org/officeDocument/2006/relationships/oleObject" Target="../embeddings/oleObject28.bin"/><Relationship Id="rId14" Type="http://schemas.openxmlformats.org/officeDocument/2006/relationships/image" Target="../media/image19.wmf"/><Relationship Id="rId22" Type="http://schemas.openxmlformats.org/officeDocument/2006/relationships/image" Target="../media/image2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152400"/>
            <a:ext cx="8991600" cy="1673352"/>
          </a:xfrm>
        </p:spPr>
        <p:txBody>
          <a:bodyPr>
            <a:normAutofit/>
          </a:bodyPr>
          <a:lstStyle/>
          <a:p>
            <a:pPr algn="ctr" eaLnBrk="1" fontAlgn="auto" hangingPunct="1">
              <a:spcAft>
                <a:spcPts val="0"/>
              </a:spcAft>
              <a:defRPr/>
            </a:pPr>
            <a:r>
              <a:rPr lang="en-US" sz="4000" dirty="0" smtClean="0">
                <a:solidFill>
                  <a:schemeClr val="accent1">
                    <a:satMod val="150000"/>
                  </a:schemeClr>
                </a:solidFill>
                <a:latin typeface="Arial" panose="020B0604020202020204" pitchFamily="34" charset="0"/>
                <a:cs typeface="Arial" panose="020B0604020202020204" pitchFamily="34" charset="0"/>
              </a:rPr>
              <a:t>Eigenvalues and Eigenvectors</a:t>
            </a:r>
            <a:endParaRPr lang="en-US" sz="4000" dirty="0">
              <a:solidFill>
                <a:schemeClr val="accent1">
                  <a:satMod val="150000"/>
                </a:schemeClr>
              </a:solidFill>
              <a:latin typeface="Arial" panose="020B0604020202020204" pitchFamily="34" charset="0"/>
              <a:cs typeface="Arial" panose="020B0604020202020204" pitchFamily="34" charset="0"/>
            </a:endParaRPr>
          </a:p>
        </p:txBody>
      </p:sp>
      <p:sp>
        <p:nvSpPr>
          <p:cNvPr id="39939" name="Rectangle 3"/>
          <p:cNvSpPr>
            <a:spLocks noGrp="1" noChangeArrowheads="1"/>
          </p:cNvSpPr>
          <p:nvPr>
            <p:ph type="subTitle" idx="1"/>
          </p:nvPr>
        </p:nvSpPr>
        <p:spPr>
          <a:xfrm>
            <a:off x="685800" y="2438400"/>
            <a:ext cx="8077200" cy="2590800"/>
          </a:xfrm>
        </p:spPr>
        <p:txBody>
          <a:bodyPr/>
          <a:lstStyle/>
          <a:p>
            <a:pPr algn="ctr" eaLnBrk="1" hangingPunct="1"/>
            <a:r>
              <a:rPr lang="en-US" altLang="en-US" sz="3600" dirty="0" err="1" smtClean="0"/>
              <a:t>Autar</a:t>
            </a:r>
            <a:r>
              <a:rPr lang="en-US" altLang="en-US" sz="3600" dirty="0" smtClean="0"/>
              <a:t>   Kaw</a:t>
            </a:r>
          </a:p>
          <a:p>
            <a:pPr algn="ctr" eaLnBrk="1" hangingPunct="1"/>
            <a:r>
              <a:rPr lang="en-US" altLang="en-US" sz="3600" dirty="0" smtClean="0"/>
              <a:t>Humberto </a:t>
            </a:r>
            <a:r>
              <a:rPr lang="en-US" altLang="en-US" sz="3600" dirty="0" err="1" smtClean="0"/>
              <a:t>Isaza</a:t>
            </a:r>
            <a:endParaRPr lang="en-US" altLang="en-US" sz="3600" dirty="0" smtClean="0"/>
          </a:p>
          <a:p>
            <a:pPr algn="ctr" eaLnBrk="1" hangingPunct="1"/>
            <a:endParaRPr lang="en-US" altLang="en-US" dirty="0" smtClean="0"/>
          </a:p>
          <a:p>
            <a:pPr algn="ctr" eaLnBrk="1" hangingPunct="1"/>
            <a:endParaRPr lang="en-US" altLang="en-US" dirty="0" smtClean="0"/>
          </a:p>
        </p:txBody>
      </p:sp>
      <p:sp>
        <p:nvSpPr>
          <p:cNvPr id="39940" name="TextBox 5"/>
          <p:cNvSpPr txBox="1">
            <a:spLocks noChangeArrowheads="1"/>
          </p:cNvSpPr>
          <p:nvPr/>
        </p:nvSpPr>
        <p:spPr bwMode="auto">
          <a:xfrm>
            <a:off x="457200" y="5181600"/>
            <a:ext cx="8153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buSzPct val="80000"/>
            </a:pPr>
            <a:r>
              <a:rPr lang="en-US" altLang="en-US">
                <a:solidFill>
                  <a:schemeClr val="bg1"/>
                </a:solidFill>
                <a:latin typeface="Corbel" pitchFamily="34" charset="0"/>
                <a:hlinkClick r:id="rId4"/>
              </a:rPr>
              <a:t>http://nm.MathForCollege.com</a:t>
            </a:r>
            <a:endParaRPr lang="en-US" altLang="en-US">
              <a:solidFill>
                <a:schemeClr val="bg1"/>
              </a:solidFill>
              <a:latin typeface="Corbel" pitchFamily="34" charset="0"/>
            </a:endParaRPr>
          </a:p>
          <a:p>
            <a:pPr algn="ctr" eaLnBrk="1" hangingPunct="1">
              <a:buSzPct val="80000"/>
            </a:pPr>
            <a:r>
              <a:rPr lang="en-US" altLang="en-US">
                <a:latin typeface="Corbel" pitchFamily="34" charset="0"/>
              </a:rPr>
              <a:t>Transforming Numerical Methods Education for STEM Undergraduates</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252728"/>
          </a:xfrm>
        </p:spPr>
        <p:txBody>
          <a:bodyPr/>
          <a:lstStyle/>
          <a:p>
            <a:pPr>
              <a:defRPr/>
            </a:pPr>
            <a:r>
              <a:rPr lang="en-US" dirty="0" smtClean="0">
                <a:latin typeface="+mj-lt"/>
              </a:rPr>
              <a:t>Physical example (cont.)</a:t>
            </a:r>
            <a:endParaRPr lang="en-US" dirty="0">
              <a:latin typeface="+mj-lt"/>
            </a:endParaRPr>
          </a:p>
        </p:txBody>
      </p:sp>
      <p:sp>
        <p:nvSpPr>
          <p:cNvPr id="6150"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6151"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6152"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6153"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6155" name="Rectangle 2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 name="Rectangle 26"/>
          <p:cNvSpPr>
            <a:spLocks noChangeArrowheads="1"/>
          </p:cNvSpPr>
          <p:nvPr/>
        </p:nvSpPr>
        <p:spPr bwMode="auto">
          <a:xfrm>
            <a:off x="457200" y="1631245"/>
            <a:ext cx="5501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Let </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5" name="Rectangle 2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2630074817"/>
              </p:ext>
            </p:extLst>
          </p:nvPr>
        </p:nvGraphicFramePr>
        <p:xfrm>
          <a:off x="914400" y="1655263"/>
          <a:ext cx="838200" cy="354407"/>
        </p:xfrm>
        <a:graphic>
          <a:graphicData uri="http://schemas.openxmlformats.org/presentationml/2006/ole">
            <mc:AlternateContent xmlns:mc="http://schemas.openxmlformats.org/markup-compatibility/2006">
              <mc:Choice xmlns:v="urn:schemas-microsoft-com:vml" Requires="v">
                <p:oleObj spid="_x0000_s6431" name="Equation" r:id="rId4" imgW="469800" imgH="203040" progId="Equation.3">
                  <p:embed/>
                </p:oleObj>
              </mc:Choice>
              <mc:Fallback>
                <p:oleObj name="Equation" r:id="rId4" imgW="469800" imgH="203040" progId="Equation.3">
                  <p:embed/>
                  <p:pic>
                    <p:nvPicPr>
                      <p:cNvPr id="0" name="Object 27"/>
                      <p:cNvPicPr>
                        <a:picLocks noChangeAspect="1" noChangeArrowheads="1"/>
                      </p:cNvPicPr>
                      <p:nvPr/>
                    </p:nvPicPr>
                    <p:blipFill>
                      <a:blip r:embed="rId5"/>
                      <a:srcRect/>
                      <a:stretch>
                        <a:fillRect/>
                      </a:stretch>
                    </p:blipFill>
                    <p:spPr bwMode="auto">
                      <a:xfrm>
                        <a:off x="914400" y="1655263"/>
                        <a:ext cx="838200" cy="354407"/>
                      </a:xfrm>
                      <a:prstGeom prst="rect">
                        <a:avLst/>
                      </a:prstGeom>
                      <a:noFill/>
                      <a:extLst/>
                    </p:spPr>
                  </p:pic>
                </p:oleObj>
              </mc:Fallback>
            </mc:AlternateContent>
          </a:graphicData>
        </a:graphic>
      </p:graphicFrame>
      <p:sp>
        <p:nvSpPr>
          <p:cNvPr id="7" name="Rectangle 3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909991701"/>
              </p:ext>
            </p:extLst>
          </p:nvPr>
        </p:nvGraphicFramePr>
        <p:xfrm>
          <a:off x="1295400" y="2089581"/>
          <a:ext cx="1981200" cy="679269"/>
        </p:xfrm>
        <a:graphic>
          <a:graphicData uri="http://schemas.openxmlformats.org/presentationml/2006/ole">
            <mc:AlternateContent xmlns:mc="http://schemas.openxmlformats.org/markup-compatibility/2006">
              <mc:Choice xmlns:v="urn:schemas-microsoft-com:vml" Requires="v">
                <p:oleObj spid="_x0000_s6432" name="Equation" r:id="rId6" imgW="1333500" imgH="457200" progId="Equation.3">
                  <p:embed/>
                </p:oleObj>
              </mc:Choice>
              <mc:Fallback>
                <p:oleObj name="Equation" r:id="rId6" imgW="1333500" imgH="457200" progId="Equation.3">
                  <p:embed/>
                  <p:pic>
                    <p:nvPicPr>
                      <p:cNvPr id="0" name="Object 2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95400" y="2089581"/>
                        <a:ext cx="1981200" cy="679269"/>
                      </a:xfrm>
                      <a:prstGeom prst="rect">
                        <a:avLst/>
                      </a:prstGeom>
                      <a:noFill/>
                      <a:extLst/>
                    </p:spPr>
                  </p:pic>
                </p:oleObj>
              </mc:Fallback>
            </mc:AlternateContent>
          </a:graphicData>
        </a:graphic>
      </p:graphicFrame>
      <p:sp>
        <p:nvSpPr>
          <p:cNvPr id="9" name="Rectangle 3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1539310683"/>
              </p:ext>
            </p:extLst>
          </p:nvPr>
        </p:nvGraphicFramePr>
        <p:xfrm>
          <a:off x="1295399" y="2978331"/>
          <a:ext cx="1075509" cy="679269"/>
        </p:xfrm>
        <a:graphic>
          <a:graphicData uri="http://schemas.openxmlformats.org/presentationml/2006/ole">
            <mc:AlternateContent xmlns:mc="http://schemas.openxmlformats.org/markup-compatibility/2006">
              <mc:Choice xmlns:v="urn:schemas-microsoft-com:vml" Requires="v">
                <p:oleObj spid="_x0000_s6433" name="Equation" r:id="rId8" imgW="723586" imgH="482391" progId="Equation.3">
                  <p:embed/>
                </p:oleObj>
              </mc:Choice>
              <mc:Fallback>
                <p:oleObj name="Equation" r:id="rId8" imgW="723586" imgH="482391" progId="Equation.3">
                  <p:embed/>
                  <p:pic>
                    <p:nvPicPr>
                      <p:cNvPr id="0" name="Object 3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95399" y="2978331"/>
                        <a:ext cx="1075509" cy="679269"/>
                      </a:xfrm>
                      <a:prstGeom prst="rect">
                        <a:avLst/>
                      </a:prstGeom>
                      <a:noFill/>
                    </p:spPr>
                  </p:pic>
                </p:oleObj>
              </mc:Fallback>
            </mc:AlternateContent>
          </a:graphicData>
        </a:graphic>
      </p:graphicFrame>
      <p:sp>
        <p:nvSpPr>
          <p:cNvPr id="11" name="Rectangle 3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2348449156"/>
              </p:ext>
            </p:extLst>
          </p:nvPr>
        </p:nvGraphicFramePr>
        <p:xfrm>
          <a:off x="1295402" y="3827285"/>
          <a:ext cx="1684018" cy="287515"/>
        </p:xfrm>
        <a:graphic>
          <a:graphicData uri="http://schemas.openxmlformats.org/presentationml/2006/ole">
            <mc:AlternateContent xmlns:mc="http://schemas.openxmlformats.org/markup-compatibility/2006">
              <mc:Choice xmlns:v="urn:schemas-microsoft-com:vml" Requires="v">
                <p:oleObj spid="_x0000_s6434" name="Equation" r:id="rId10" imgW="1167893" imgH="203112" progId="Equation.3">
                  <p:embed/>
                </p:oleObj>
              </mc:Choice>
              <mc:Fallback>
                <p:oleObj name="Equation" r:id="rId10" imgW="1167893" imgH="203112" progId="Equation.3">
                  <p:embed/>
                  <p:pic>
                    <p:nvPicPr>
                      <p:cNvPr id="0" name="Object 3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95402" y="3827285"/>
                        <a:ext cx="1684018" cy="287515"/>
                      </a:xfrm>
                      <a:prstGeom prst="rect">
                        <a:avLst/>
                      </a:prstGeom>
                      <a:noFill/>
                      <a:extLst/>
                    </p:spPr>
                  </p:pic>
                </p:oleObj>
              </mc:Fallback>
            </mc:AlternateContent>
          </a:graphicData>
        </a:graphic>
      </p:graphicFrame>
      <p:sp>
        <p:nvSpPr>
          <p:cNvPr id="13" name="Rectangle 3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3330134882"/>
              </p:ext>
            </p:extLst>
          </p:nvPr>
        </p:nvGraphicFramePr>
        <p:xfrm>
          <a:off x="1295400" y="4348643"/>
          <a:ext cx="1426464" cy="299557"/>
        </p:xfrm>
        <a:graphic>
          <a:graphicData uri="http://schemas.openxmlformats.org/presentationml/2006/ole">
            <mc:AlternateContent xmlns:mc="http://schemas.openxmlformats.org/markup-compatibility/2006">
              <mc:Choice xmlns:v="urn:schemas-microsoft-com:vml" Requires="v">
                <p:oleObj spid="_x0000_s6435" name="Equation" r:id="rId12" imgW="952087" imgH="203112" progId="Equation.3">
                  <p:embed/>
                </p:oleObj>
              </mc:Choice>
              <mc:Fallback>
                <p:oleObj name="Equation" r:id="rId12" imgW="952087" imgH="203112" progId="Equation.3">
                  <p:embed/>
                  <p:pic>
                    <p:nvPicPr>
                      <p:cNvPr id="0" name="Object 3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95400" y="4348643"/>
                        <a:ext cx="1426464" cy="299557"/>
                      </a:xfrm>
                      <a:prstGeom prst="rect">
                        <a:avLst/>
                      </a:prstGeom>
                      <a:noFill/>
                      <a:extLst/>
                    </p:spPr>
                  </p:pic>
                </p:oleObj>
              </mc:Fallback>
            </mc:AlternateContent>
          </a:graphicData>
        </a:graphic>
      </p:graphicFrame>
      <p:sp>
        <p:nvSpPr>
          <p:cNvPr id="28" name="Rectangle 50"/>
          <p:cNvSpPr>
            <a:spLocks noChangeArrowheads="1"/>
          </p:cNvSpPr>
          <p:nvPr/>
        </p:nvSpPr>
        <p:spPr bwMode="auto">
          <a:xfrm>
            <a:off x="463109" y="5029200"/>
            <a:ext cx="7918891"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In the above equation,       </a:t>
            </a:r>
            <a:r>
              <a:rPr lang="en-US" altLang="en-US" dirty="0" smtClean="0">
                <a:latin typeface="Times New Roman" panose="02020603050405020304" pitchFamily="18" charset="0"/>
                <a:ea typeface="Times New Roman" panose="02020603050405020304" pitchFamily="18" charset="0"/>
                <a:cs typeface="Times New Roman" panose="02020603050405020304" pitchFamily="18" charset="0"/>
              </a:rPr>
              <a:t>is </a:t>
            </a:r>
            <a:r>
              <a:rPr lang="en-US" altLang="en-US" dirty="0">
                <a:latin typeface="Times New Roman" panose="02020603050405020304" pitchFamily="18" charset="0"/>
                <a:ea typeface="Times New Roman" panose="02020603050405020304" pitchFamily="18" charset="0"/>
                <a:cs typeface="Times New Roman" panose="02020603050405020304" pitchFamily="18" charset="0"/>
              </a:rPr>
              <a:t>the eigenvalue </a:t>
            </a:r>
            <a:r>
              <a:rPr lang="en-US" altLang="en-US" dirty="0" smtClean="0">
                <a:latin typeface="Times New Roman" panose="02020603050405020304" pitchFamily="18" charset="0"/>
                <a:ea typeface="Times New Roman" panose="02020603050405020304" pitchFamily="18" charset="0"/>
                <a:cs typeface="Times New Roman" panose="02020603050405020304" pitchFamily="18" charset="0"/>
              </a:rPr>
              <a:t>and       </a:t>
            </a:r>
            <a:r>
              <a:rPr lang="en-US" altLang="en-US" dirty="0">
                <a:latin typeface="Times New Roman" panose="02020603050405020304" pitchFamily="18" charset="0"/>
                <a:ea typeface="Times New Roman" panose="02020603050405020304" pitchFamily="18" charset="0"/>
                <a:cs typeface="Times New Roman" panose="02020603050405020304" pitchFamily="18" charset="0"/>
              </a:rPr>
              <a:t>is the eigenvector corresponding </a:t>
            </a:r>
            <a:r>
              <a:rPr lang="en-US" altLang="en-US" dirty="0" smtClean="0">
                <a:latin typeface="Times New Roman" panose="02020603050405020304" pitchFamily="18" charset="0"/>
                <a:ea typeface="Times New Roman" panose="02020603050405020304" pitchFamily="18" charset="0"/>
                <a:cs typeface="Times New Roman" panose="02020603050405020304" pitchFamily="18" charset="0"/>
              </a:rPr>
              <a:t>to        .  </a:t>
            </a:r>
            <a:r>
              <a:rPr lang="en-US" altLang="en-US" dirty="0">
                <a:latin typeface="Times New Roman" panose="02020603050405020304" pitchFamily="18" charset="0"/>
                <a:ea typeface="Times New Roman" panose="02020603050405020304" pitchFamily="18" charset="0"/>
                <a:cs typeface="Times New Roman" panose="02020603050405020304" pitchFamily="18" charset="0"/>
              </a:rPr>
              <a:t>As you can see, if we know </a:t>
            </a:r>
            <a:r>
              <a:rPr lang="en-US" altLang="en-US"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dirty="0" smtClean="0">
                <a:latin typeface="Times New Roman" panose="02020603050405020304" pitchFamily="18" charset="0"/>
                <a:ea typeface="Times New Roman" panose="02020603050405020304" pitchFamily="18" charset="0"/>
                <a:cs typeface="Times New Roman" panose="02020603050405020304" pitchFamily="18" charset="0"/>
              </a:rPr>
              <a:t>    for </a:t>
            </a:r>
            <a:r>
              <a:rPr lang="en-US" altLang="en-US" dirty="0">
                <a:latin typeface="Times New Roman" panose="02020603050405020304" pitchFamily="18" charset="0"/>
                <a:ea typeface="Times New Roman" panose="02020603050405020304" pitchFamily="18" charset="0"/>
                <a:cs typeface="Times New Roman" panose="02020603050405020304" pitchFamily="18" charset="0"/>
              </a:rPr>
              <a:t>the above example we </a:t>
            </a:r>
            <a:r>
              <a:rPr lang="en-US" altLang="en-US" dirty="0" smtClean="0">
                <a:latin typeface="Times New Roman" panose="02020603050405020304" pitchFamily="18" charset="0"/>
                <a:ea typeface="Times New Roman" panose="02020603050405020304" pitchFamily="18" charset="0"/>
                <a:cs typeface="Times New Roman" panose="02020603050405020304" pitchFamily="18" charset="0"/>
              </a:rPr>
              <a:t>can calculate the natural frequency </a:t>
            </a:r>
            <a:r>
              <a:rPr lang="en-US" altLang="en-US" dirty="0">
                <a:latin typeface="Times New Roman" panose="02020603050405020304" pitchFamily="18" charset="0"/>
                <a:ea typeface="Times New Roman" panose="02020603050405020304" pitchFamily="18" charset="0"/>
                <a:cs typeface="Times New Roman" panose="02020603050405020304" pitchFamily="18" charset="0"/>
              </a:rPr>
              <a:t>of the </a:t>
            </a:r>
            <a:r>
              <a:rPr lang="en-US" altLang="en-US" dirty="0" smtClean="0">
                <a:latin typeface="Times New Roman" panose="02020603050405020304" pitchFamily="18" charset="0"/>
                <a:ea typeface="Times New Roman" panose="02020603050405020304" pitchFamily="18" charset="0"/>
                <a:cs typeface="Times New Roman" panose="02020603050405020304" pitchFamily="18" charset="0"/>
              </a:rPr>
              <a:t>vibration </a:t>
            </a:r>
            <a:r>
              <a:rPr lang="en-US" altLang="en-US" dirty="0" smtClean="0">
                <a:latin typeface="Times New Roman" panose="02020603050405020304" pitchFamily="18" charset="0"/>
                <a:cs typeface="Times New Roman" panose="02020603050405020304" pitchFamily="18" charset="0"/>
              </a:rPr>
              <a:t/>
            </a:r>
            <a:br>
              <a:rPr lang="en-US" altLang="en-US" dirty="0" smtClean="0">
                <a:latin typeface="Times New Roman" panose="02020603050405020304" pitchFamily="18" charset="0"/>
                <a:cs typeface="Times New Roman" panose="02020603050405020304" pitchFamily="18" charset="0"/>
              </a:rPr>
            </a:br>
            <a:endParaRPr lang="en-US" altLang="en-US" dirty="0">
              <a:latin typeface="Times New Roman" panose="02020603050405020304" pitchFamily="18" charset="0"/>
              <a:cs typeface="Times New Roman" panose="02020603050405020304" pitchFamily="18" charset="0"/>
            </a:endParaRPr>
          </a:p>
          <a:p>
            <a:endParaRPr lang="en-US" altLang="en-US" dirty="0">
              <a:latin typeface="Times New Roman" panose="02020603050405020304" pitchFamily="18" charset="0"/>
              <a:cs typeface="Times New Roman" panose="02020603050405020304" pitchFamily="18" charset="0"/>
            </a:endParaRPr>
          </a:p>
          <a:p>
            <a:pPr lvl="0"/>
            <a:endParaRPr lang="en-US" altLang="en-US" dirty="0">
              <a:latin typeface="Arial" pitchFamily="34" charset="0"/>
              <a:cs typeface="Arial" pitchFamily="34" charset="0"/>
            </a:endParaRPr>
          </a:p>
          <a:p>
            <a:r>
              <a:rPr lang="en-US" altLang="en-US" sz="1200" dirty="0" smtClean="0">
                <a:latin typeface="Arial" pitchFamily="34" charset="0"/>
                <a:ea typeface="Times New Roman" pitchFamily="18" charset="0"/>
                <a:cs typeface="Arial" pitchFamily="34" charset="0"/>
              </a:rPr>
              <a:t> </a:t>
            </a:r>
            <a:endParaRPr lang="en-US" altLang="en-US" dirty="0">
              <a:latin typeface="Arial" pitchFamily="34" charset="0"/>
              <a:cs typeface="Arial" pitchFamily="34" charset="0"/>
            </a:endParaRPr>
          </a:p>
          <a:p>
            <a:pPr lvl="0"/>
            <a:r>
              <a:rPr lang="en-US" altLang="en-US" sz="1200" dirty="0" smtClean="0">
                <a:latin typeface="Arial" pitchFamily="34" charset="0"/>
                <a:ea typeface="Times New Roman" pitchFamily="18" charset="0"/>
                <a:cs typeface="Arial" pitchFamily="34" charset="0"/>
              </a:rPr>
              <a:t>   </a:t>
            </a:r>
            <a:r>
              <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8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 name="Object 18"/>
          <p:cNvGraphicFramePr>
            <a:graphicFrameLocks noChangeAspect="1"/>
          </p:cNvGraphicFramePr>
          <p:nvPr>
            <p:extLst>
              <p:ext uri="{D42A27DB-BD31-4B8C-83A1-F6EECF244321}">
                <p14:modId xmlns:p14="http://schemas.microsoft.com/office/powerpoint/2010/main" val="2695347407"/>
              </p:ext>
            </p:extLst>
          </p:nvPr>
        </p:nvGraphicFramePr>
        <p:xfrm>
          <a:off x="2652452" y="5102213"/>
          <a:ext cx="243148" cy="307987"/>
        </p:xfrm>
        <a:graphic>
          <a:graphicData uri="http://schemas.openxmlformats.org/presentationml/2006/ole">
            <mc:AlternateContent xmlns:mc="http://schemas.openxmlformats.org/markup-compatibility/2006">
              <mc:Choice xmlns:v="urn:schemas-microsoft-com:vml" Requires="v">
                <p:oleObj spid="_x0000_s6436" name="Equation" r:id="rId14" imgW="139579" imgH="177646" progId="Equation.3">
                  <p:embed/>
                </p:oleObj>
              </mc:Choice>
              <mc:Fallback>
                <p:oleObj name="Equation" r:id="rId14" imgW="139579" imgH="177646" progId="Equation.3">
                  <p:embed/>
                  <p:pic>
                    <p:nvPicPr>
                      <p:cNvPr id="0" name="Object 8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652452" y="5102213"/>
                        <a:ext cx="243148" cy="307987"/>
                      </a:xfrm>
                      <a:prstGeom prst="rect">
                        <a:avLst/>
                      </a:prstGeom>
                      <a:noFill/>
                    </p:spPr>
                  </p:pic>
                </p:oleObj>
              </mc:Fallback>
            </mc:AlternateContent>
          </a:graphicData>
        </a:graphic>
      </p:graphicFrame>
      <p:sp>
        <p:nvSpPr>
          <p:cNvPr id="20" name="Rectangle 8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 name="Object 20"/>
          <p:cNvGraphicFramePr>
            <a:graphicFrameLocks noChangeAspect="1"/>
          </p:cNvGraphicFramePr>
          <p:nvPr>
            <p:extLst>
              <p:ext uri="{D42A27DB-BD31-4B8C-83A1-F6EECF244321}">
                <p14:modId xmlns:p14="http://schemas.microsoft.com/office/powerpoint/2010/main" val="4085637300"/>
              </p:ext>
            </p:extLst>
          </p:nvPr>
        </p:nvGraphicFramePr>
        <p:xfrm>
          <a:off x="808550" y="5334000"/>
          <a:ext cx="410650" cy="307988"/>
        </p:xfrm>
        <a:graphic>
          <a:graphicData uri="http://schemas.openxmlformats.org/presentationml/2006/ole">
            <mc:AlternateContent xmlns:mc="http://schemas.openxmlformats.org/markup-compatibility/2006">
              <mc:Choice xmlns:v="urn:schemas-microsoft-com:vml" Requires="v">
                <p:oleObj spid="_x0000_s6437" name="Equation" r:id="rId16" imgW="266469" imgH="203024" progId="Equation.3">
                  <p:embed/>
                </p:oleObj>
              </mc:Choice>
              <mc:Fallback>
                <p:oleObj name="Equation" r:id="rId16" imgW="266469" imgH="203024" progId="Equation.3">
                  <p:embed/>
                  <p:pic>
                    <p:nvPicPr>
                      <p:cNvPr id="0" name="Object 8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08550" y="5334000"/>
                        <a:ext cx="410650" cy="307988"/>
                      </a:xfrm>
                      <a:prstGeom prst="rect">
                        <a:avLst/>
                      </a:prstGeom>
                      <a:noFill/>
                    </p:spPr>
                  </p:pic>
                </p:oleObj>
              </mc:Fallback>
            </mc:AlternateContent>
          </a:graphicData>
        </a:graphic>
      </p:graphicFrame>
      <p:sp>
        <p:nvSpPr>
          <p:cNvPr id="22" name="Rectangle 8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9" name="Rectangle 8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145" name="Object 6144"/>
          <p:cNvGraphicFramePr>
            <a:graphicFrameLocks noChangeAspect="1"/>
          </p:cNvGraphicFramePr>
          <p:nvPr>
            <p:extLst>
              <p:ext uri="{D42A27DB-BD31-4B8C-83A1-F6EECF244321}">
                <p14:modId xmlns:p14="http://schemas.microsoft.com/office/powerpoint/2010/main" val="1331533170"/>
              </p:ext>
            </p:extLst>
          </p:nvPr>
        </p:nvGraphicFramePr>
        <p:xfrm>
          <a:off x="5017249" y="5105503"/>
          <a:ext cx="240551" cy="304697"/>
        </p:xfrm>
        <a:graphic>
          <a:graphicData uri="http://schemas.openxmlformats.org/presentationml/2006/ole">
            <mc:AlternateContent xmlns:mc="http://schemas.openxmlformats.org/markup-compatibility/2006">
              <mc:Choice xmlns:v="urn:schemas-microsoft-com:vml" Requires="v">
                <p:oleObj spid="_x0000_s6438" name="Equation" r:id="rId18" imgW="139579" imgH="177646" progId="Equation.3">
                  <p:embed/>
                </p:oleObj>
              </mc:Choice>
              <mc:Fallback>
                <p:oleObj name="Equation" r:id="rId18" imgW="139579" imgH="177646" progId="Equation.3">
                  <p:embed/>
                  <p:pic>
                    <p:nvPicPr>
                      <p:cNvPr id="0" name="Object 87"/>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017249" y="5105503"/>
                        <a:ext cx="240551" cy="304697"/>
                      </a:xfrm>
                      <a:prstGeom prst="rect">
                        <a:avLst/>
                      </a:prstGeom>
                      <a:noFill/>
                    </p:spPr>
                  </p:pic>
                </p:oleObj>
              </mc:Fallback>
            </mc:AlternateContent>
          </a:graphicData>
        </a:graphic>
      </p:graphicFrame>
      <p:sp>
        <p:nvSpPr>
          <p:cNvPr id="6146" name="Rectangle 9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147" name="Object 6146"/>
          <p:cNvGraphicFramePr>
            <a:graphicFrameLocks noChangeAspect="1"/>
          </p:cNvGraphicFramePr>
          <p:nvPr>
            <p:extLst>
              <p:ext uri="{D42A27DB-BD31-4B8C-83A1-F6EECF244321}">
                <p14:modId xmlns:p14="http://schemas.microsoft.com/office/powerpoint/2010/main" val="3719748099"/>
              </p:ext>
            </p:extLst>
          </p:nvPr>
        </p:nvGraphicFramePr>
        <p:xfrm>
          <a:off x="3671595" y="5638800"/>
          <a:ext cx="750959" cy="327691"/>
        </p:xfrm>
        <a:graphic>
          <a:graphicData uri="http://schemas.openxmlformats.org/presentationml/2006/ole">
            <mc:AlternateContent xmlns:mc="http://schemas.openxmlformats.org/markup-compatibility/2006">
              <mc:Choice xmlns:v="urn:schemas-microsoft-com:vml" Requires="v">
                <p:oleObj spid="_x0000_s6439" name="Equation" r:id="rId20" imgW="520700" imgH="228600" progId="Equation.3">
                  <p:embed/>
                </p:oleObj>
              </mc:Choice>
              <mc:Fallback>
                <p:oleObj name="Equation" r:id="rId20" imgW="520700" imgH="228600" progId="Equation.3">
                  <p:embed/>
                  <p:pic>
                    <p:nvPicPr>
                      <p:cNvPr id="0" name="Object 89"/>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671595" y="5638800"/>
                        <a:ext cx="750959" cy="327691"/>
                      </a:xfrm>
                      <a:prstGeom prst="rect">
                        <a:avLst/>
                      </a:prstGeom>
                      <a:noFill/>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1963906904"/>
              </p:ext>
            </p:extLst>
          </p:nvPr>
        </p:nvGraphicFramePr>
        <p:xfrm>
          <a:off x="3962400" y="5334000"/>
          <a:ext cx="241300" cy="304800"/>
        </p:xfrm>
        <a:graphic>
          <a:graphicData uri="http://schemas.openxmlformats.org/presentationml/2006/ole">
            <mc:AlternateContent xmlns:mc="http://schemas.openxmlformats.org/markup-compatibility/2006">
              <mc:Choice xmlns:v="urn:schemas-microsoft-com:vml" Requires="v">
                <p:oleObj spid="_x0000_s6440" name="Equation" r:id="rId22" imgW="139579" imgH="177646" progId="Equation.3">
                  <p:embed/>
                </p:oleObj>
              </mc:Choice>
              <mc:Fallback>
                <p:oleObj name="Equation" r:id="rId22" imgW="139579" imgH="177646" progId="Equation.3">
                  <p:embed/>
                  <p:pic>
                    <p:nvPicPr>
                      <p:cNvPr id="0" name="Object 6144"/>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962400" y="5334000"/>
                        <a:ext cx="241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252728"/>
          </a:xfrm>
        </p:spPr>
        <p:txBody>
          <a:bodyPr/>
          <a:lstStyle/>
          <a:p>
            <a:pPr>
              <a:defRPr/>
            </a:pPr>
            <a:r>
              <a:rPr lang="en-US" dirty="0" smtClean="0">
                <a:latin typeface="+mj-lt"/>
              </a:rPr>
              <a:t>Physical example (cont.)</a:t>
            </a:r>
            <a:endParaRPr lang="en-US" dirty="0">
              <a:latin typeface="+mj-lt"/>
            </a:endParaRPr>
          </a:p>
        </p:txBody>
      </p:sp>
      <p:sp>
        <p:nvSpPr>
          <p:cNvPr id="6151"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6152"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6153"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6155" name="Rectangle 2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 name="Rectangle 2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3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3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3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3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8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8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8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9" name="Rectangle 8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146" name="Rectangle 9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6" name="Rectangle 25"/>
          <p:cNvSpPr/>
          <p:nvPr/>
        </p:nvSpPr>
        <p:spPr>
          <a:xfrm>
            <a:off x="609600" y="2057400"/>
            <a:ext cx="7696200" cy="923330"/>
          </a:xfrm>
          <a:prstGeom prst="rect">
            <a:avLst/>
          </a:prstGeom>
        </p:spPr>
        <p:txBody>
          <a:bodyPr wrap="square">
            <a:spAutoFit/>
          </a:bodyPr>
          <a:lstStyle/>
          <a:p>
            <a:pPr algn="just"/>
            <a:r>
              <a:rPr lang="en-US" altLang="en-US" dirty="0">
                <a:latin typeface="Times New Roman" panose="02020603050405020304" pitchFamily="18" charset="0"/>
                <a:ea typeface="Times New Roman" panose="02020603050405020304" pitchFamily="18" charset="0"/>
                <a:cs typeface="Times New Roman" panose="02020603050405020304" pitchFamily="18" charset="0"/>
              </a:rPr>
              <a:t>Why are the natural frequencies of vibration important?  Because you do not want to have a forcing force on the spring-mass system close to this frequency as it would make the amplitude     </a:t>
            </a:r>
            <a:r>
              <a:rPr lang="en-US" altLang="en-US" dirty="0" smtClean="0">
                <a:latin typeface="Times New Roman" panose="02020603050405020304" pitchFamily="18" charset="0"/>
                <a:ea typeface="Times New Roman" panose="02020603050405020304" pitchFamily="18" charset="0"/>
                <a:cs typeface="Times New Roman" panose="02020603050405020304" pitchFamily="18" charset="0"/>
              </a:rPr>
              <a:t>very </a:t>
            </a:r>
            <a:r>
              <a:rPr lang="en-US" altLang="en-US" dirty="0">
                <a:latin typeface="Times New Roman" panose="02020603050405020304" pitchFamily="18" charset="0"/>
                <a:ea typeface="Times New Roman" panose="02020603050405020304" pitchFamily="18" charset="0"/>
                <a:cs typeface="Times New Roman" panose="02020603050405020304" pitchFamily="18" charset="0"/>
              </a:rPr>
              <a:t>large and make the system unstable.</a:t>
            </a:r>
            <a:endParaRPr lang="en-US" altLang="en-US" dirty="0">
              <a:latin typeface="Times New Roman" panose="02020603050405020304" pitchFamily="18" charset="0"/>
              <a:cs typeface="Times New Roman" panose="02020603050405020304" pitchFamily="18" charset="0"/>
            </a:endParaRPr>
          </a:p>
        </p:txBody>
      </p:sp>
      <p:graphicFrame>
        <p:nvGraphicFramePr>
          <p:cNvPr id="30" name="Object 29"/>
          <p:cNvGraphicFramePr>
            <a:graphicFrameLocks noChangeAspect="1"/>
          </p:cNvGraphicFramePr>
          <p:nvPr>
            <p:extLst>
              <p:ext uri="{D42A27DB-BD31-4B8C-83A1-F6EECF244321}">
                <p14:modId xmlns:p14="http://schemas.microsoft.com/office/powerpoint/2010/main" val="4281123977"/>
              </p:ext>
            </p:extLst>
          </p:nvPr>
        </p:nvGraphicFramePr>
        <p:xfrm>
          <a:off x="3124200" y="2662767"/>
          <a:ext cx="251575" cy="317963"/>
        </p:xfrm>
        <a:graphic>
          <a:graphicData uri="http://schemas.openxmlformats.org/presentationml/2006/ole">
            <mc:AlternateContent xmlns:mc="http://schemas.openxmlformats.org/markup-compatibility/2006">
              <mc:Choice xmlns:v="urn:schemas-microsoft-com:vml" Requires="v">
                <p:oleObj spid="_x0000_s57356" name="Equation" r:id="rId4" imgW="177646" imgH="228402" progId="Equation.3">
                  <p:embed/>
                </p:oleObj>
              </mc:Choice>
              <mc:Fallback>
                <p:oleObj name="Equation" r:id="rId4" imgW="177646" imgH="228402" progId="Equation.3">
                  <p:embed/>
                  <p:pic>
                    <p:nvPicPr>
                      <p:cNvPr id="0" name="Object 615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4200" y="2662767"/>
                        <a:ext cx="251575" cy="3179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0591128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52728"/>
          </a:xfrm>
        </p:spPr>
        <p:txBody>
          <a:bodyPr>
            <a:noAutofit/>
          </a:bodyPr>
          <a:lstStyle/>
          <a:p>
            <a:pPr>
              <a:defRPr/>
            </a:pPr>
            <a:r>
              <a:rPr lang="en-US" sz="4000" dirty="0">
                <a:latin typeface="+mj-lt"/>
              </a:rPr>
              <a:t>G</a:t>
            </a:r>
            <a:r>
              <a:rPr lang="en-US" sz="4000" dirty="0" smtClean="0">
                <a:latin typeface="+mj-lt"/>
              </a:rPr>
              <a:t>eneral </a:t>
            </a:r>
            <a:r>
              <a:rPr lang="en-US" sz="4000" dirty="0">
                <a:latin typeface="+mj-lt"/>
              </a:rPr>
              <a:t>definition of eigenvalues and eigenvectors of a square </a:t>
            </a:r>
            <a:r>
              <a:rPr lang="en-US" sz="4000" dirty="0" smtClean="0">
                <a:latin typeface="+mj-lt"/>
              </a:rPr>
              <a:t>matrix</a:t>
            </a:r>
            <a:endParaRPr lang="en-US" sz="4000" dirty="0">
              <a:latin typeface="+mj-lt"/>
            </a:endParaRPr>
          </a:p>
        </p:txBody>
      </p:sp>
      <p:sp>
        <p:nvSpPr>
          <p:cNvPr id="26" name="Rectangle 25"/>
          <p:cNvSpPr/>
          <p:nvPr/>
        </p:nvSpPr>
        <p:spPr>
          <a:xfrm>
            <a:off x="533400" y="3048000"/>
            <a:ext cx="7772400" cy="369332"/>
          </a:xfrm>
          <a:prstGeom prst="rect">
            <a:avLst/>
          </a:prstGeom>
        </p:spPr>
        <p:txBody>
          <a:bodyPr wrap="square">
            <a:spAutoFit/>
          </a:bodyPr>
          <a:lstStyle/>
          <a:p>
            <a:pPr algn="just"/>
            <a:r>
              <a:rPr lang="en-US" dirty="0" smtClean="0">
                <a:latin typeface="Times New Roman" panose="02020603050405020304" pitchFamily="18" charset="0"/>
                <a:cs typeface="Times New Roman" panose="02020603050405020304" pitchFamily="18" charset="0"/>
              </a:rPr>
              <a:t>If       is a              matrix, then               is an eigenvector of          if          </a:t>
            </a:r>
            <a:endParaRPr lang="en-US" dirty="0">
              <a:latin typeface="Times New Roman" panose="02020603050405020304" pitchFamily="18" charset="0"/>
              <a:cs typeface="Times New Roman" panose="02020603050405020304" pitchFamily="18" charset="0"/>
            </a:endParaRPr>
          </a:p>
        </p:txBody>
      </p:sp>
      <p:graphicFrame>
        <p:nvGraphicFramePr>
          <p:cNvPr id="28" name="Object 27"/>
          <p:cNvGraphicFramePr>
            <a:graphicFrameLocks noChangeAspect="1"/>
          </p:cNvGraphicFramePr>
          <p:nvPr>
            <p:extLst>
              <p:ext uri="{D42A27DB-BD31-4B8C-83A1-F6EECF244321}">
                <p14:modId xmlns:p14="http://schemas.microsoft.com/office/powerpoint/2010/main" val="54787321"/>
              </p:ext>
            </p:extLst>
          </p:nvPr>
        </p:nvGraphicFramePr>
        <p:xfrm>
          <a:off x="814161" y="3112532"/>
          <a:ext cx="328839" cy="276225"/>
        </p:xfrm>
        <a:graphic>
          <a:graphicData uri="http://schemas.openxmlformats.org/presentationml/2006/ole">
            <mc:AlternateContent xmlns:mc="http://schemas.openxmlformats.org/markup-compatibility/2006">
              <mc:Choice xmlns:v="urn:schemas-microsoft-com:vml" Requires="v">
                <p:oleObj spid="_x0000_s7375" name="Equation" r:id="rId4" imgW="241195" imgH="203112" progId="Equation.3">
                  <p:embed/>
                </p:oleObj>
              </mc:Choice>
              <mc:Fallback>
                <p:oleObj name="Equation" r:id="rId4" imgW="241195" imgH="203112" progId="Equation.3">
                  <p:embed/>
                  <p:pic>
                    <p:nvPicPr>
                      <p:cNvPr id="0" name="Object 7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4161" y="3112532"/>
                        <a:ext cx="328839" cy="276225"/>
                      </a:xfrm>
                      <a:prstGeom prst="rect">
                        <a:avLst/>
                      </a:prstGeom>
                      <a:noFill/>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849512050"/>
              </p:ext>
            </p:extLst>
          </p:nvPr>
        </p:nvGraphicFramePr>
        <p:xfrm>
          <a:off x="1552562" y="3124200"/>
          <a:ext cx="581038" cy="260060"/>
        </p:xfrm>
        <a:graphic>
          <a:graphicData uri="http://schemas.openxmlformats.org/presentationml/2006/ole">
            <mc:AlternateContent xmlns:mc="http://schemas.openxmlformats.org/markup-compatibility/2006">
              <mc:Choice xmlns:v="urn:schemas-microsoft-com:vml" Requires="v">
                <p:oleObj spid="_x0000_s7376" name="Equation" r:id="rId6" imgW="317160" imgH="139680" progId="Equation.3">
                  <p:embed/>
                </p:oleObj>
              </mc:Choice>
              <mc:Fallback>
                <p:oleObj name="Equation" r:id="rId6" imgW="317160" imgH="139680" progId="Equation.3">
                  <p:embed/>
                  <p:pic>
                    <p:nvPicPr>
                      <p:cNvPr id="0" name="Object 78"/>
                      <p:cNvPicPr>
                        <a:picLocks noChangeAspect="1" noChangeArrowheads="1"/>
                      </p:cNvPicPr>
                      <p:nvPr/>
                    </p:nvPicPr>
                    <p:blipFill>
                      <a:blip r:embed="rId7"/>
                      <a:srcRect/>
                      <a:stretch>
                        <a:fillRect/>
                      </a:stretch>
                    </p:blipFill>
                    <p:spPr bwMode="auto">
                      <a:xfrm>
                        <a:off x="1552562" y="3124200"/>
                        <a:ext cx="581038" cy="260060"/>
                      </a:xfrm>
                      <a:prstGeom prst="rect">
                        <a:avLst/>
                      </a:prstGeom>
                      <a:noFill/>
                    </p:spPr>
                  </p:pic>
                </p:oleObj>
              </mc:Fallback>
            </mc:AlternateContent>
          </a:graphicData>
        </a:graphic>
      </p:graphicFrame>
      <p:graphicFrame>
        <p:nvGraphicFramePr>
          <p:cNvPr id="7168" name="Object 7167"/>
          <p:cNvGraphicFramePr>
            <a:graphicFrameLocks noChangeAspect="1"/>
          </p:cNvGraphicFramePr>
          <p:nvPr>
            <p:extLst>
              <p:ext uri="{D42A27DB-BD31-4B8C-83A1-F6EECF244321}">
                <p14:modId xmlns:p14="http://schemas.microsoft.com/office/powerpoint/2010/main" val="836268987"/>
              </p:ext>
            </p:extLst>
          </p:nvPr>
        </p:nvGraphicFramePr>
        <p:xfrm>
          <a:off x="3429000" y="3083943"/>
          <a:ext cx="762000" cy="345057"/>
        </p:xfrm>
        <a:graphic>
          <a:graphicData uri="http://schemas.openxmlformats.org/presentationml/2006/ole">
            <mc:AlternateContent xmlns:mc="http://schemas.openxmlformats.org/markup-compatibility/2006">
              <mc:Choice xmlns:v="urn:schemas-microsoft-com:vml" Requires="v">
                <p:oleObj spid="_x0000_s7377" name="Equation" r:id="rId8" imgW="508000" imgH="228600" progId="Equation.3">
                  <p:embed/>
                </p:oleObj>
              </mc:Choice>
              <mc:Fallback>
                <p:oleObj name="Equation" r:id="rId8" imgW="508000" imgH="228600" progId="Equation.3">
                  <p:embed/>
                  <p:pic>
                    <p:nvPicPr>
                      <p:cNvPr id="0" name="Object 8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29000" y="3083943"/>
                        <a:ext cx="762000" cy="345057"/>
                      </a:xfrm>
                      <a:prstGeom prst="rect">
                        <a:avLst/>
                      </a:prstGeom>
                      <a:noFill/>
                    </p:spPr>
                  </p:pic>
                </p:oleObj>
              </mc:Fallback>
            </mc:AlternateContent>
          </a:graphicData>
        </a:graphic>
      </p:graphicFrame>
      <p:graphicFrame>
        <p:nvGraphicFramePr>
          <p:cNvPr id="7189" name="Object 7188"/>
          <p:cNvGraphicFramePr>
            <a:graphicFrameLocks noChangeAspect="1"/>
          </p:cNvGraphicFramePr>
          <p:nvPr>
            <p:extLst>
              <p:ext uri="{D42A27DB-BD31-4B8C-83A1-F6EECF244321}">
                <p14:modId xmlns:p14="http://schemas.microsoft.com/office/powerpoint/2010/main" val="2602706540"/>
              </p:ext>
            </p:extLst>
          </p:nvPr>
        </p:nvGraphicFramePr>
        <p:xfrm>
          <a:off x="1447799" y="3810000"/>
          <a:ext cx="1451429" cy="304800"/>
        </p:xfrm>
        <a:graphic>
          <a:graphicData uri="http://schemas.openxmlformats.org/presentationml/2006/ole">
            <mc:AlternateContent xmlns:mc="http://schemas.openxmlformats.org/markup-compatibility/2006">
              <mc:Choice xmlns:v="urn:schemas-microsoft-com:vml" Requires="v">
                <p:oleObj spid="_x0000_s7378" name="Equation" r:id="rId10" imgW="952087" imgH="203112" progId="Equation.3">
                  <p:embed/>
                </p:oleObj>
              </mc:Choice>
              <mc:Fallback>
                <p:oleObj name="Equation" r:id="rId10" imgW="952087" imgH="203112" progId="Equation.3">
                  <p:embed/>
                  <p:pic>
                    <p:nvPicPr>
                      <p:cNvPr id="0" name="Object 8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47799" y="3810000"/>
                        <a:ext cx="1451429" cy="304800"/>
                      </a:xfrm>
                      <a:prstGeom prst="rect">
                        <a:avLst/>
                      </a:prstGeom>
                      <a:noFill/>
                    </p:spPr>
                  </p:pic>
                </p:oleObj>
              </mc:Fallback>
            </mc:AlternateContent>
          </a:graphicData>
        </a:graphic>
      </p:graphicFrame>
      <p:graphicFrame>
        <p:nvGraphicFramePr>
          <p:cNvPr id="7190" name="Object 7189"/>
          <p:cNvGraphicFramePr>
            <a:graphicFrameLocks noChangeAspect="1"/>
          </p:cNvGraphicFramePr>
          <p:nvPr>
            <p:extLst>
              <p:ext uri="{D42A27DB-BD31-4B8C-83A1-F6EECF244321}">
                <p14:modId xmlns:p14="http://schemas.microsoft.com/office/powerpoint/2010/main" val="61408756"/>
              </p:ext>
            </p:extLst>
          </p:nvPr>
        </p:nvGraphicFramePr>
        <p:xfrm>
          <a:off x="6148388" y="3112532"/>
          <a:ext cx="328612" cy="276225"/>
        </p:xfrm>
        <a:graphic>
          <a:graphicData uri="http://schemas.openxmlformats.org/presentationml/2006/ole">
            <mc:AlternateContent xmlns:mc="http://schemas.openxmlformats.org/markup-compatibility/2006">
              <mc:Choice xmlns:v="urn:schemas-microsoft-com:vml" Requires="v">
                <p:oleObj spid="_x0000_s7379" name="Equation" r:id="rId12" imgW="241195" imgH="203112" progId="Equation.3">
                  <p:embed/>
                </p:oleObj>
              </mc:Choice>
              <mc:Fallback>
                <p:oleObj name="Equation" r:id="rId12" imgW="241195" imgH="203112" progId="Equation.3">
                  <p:embed/>
                  <p:pic>
                    <p:nvPicPr>
                      <p:cNvPr id="0" name="Object 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48388" y="3112532"/>
                        <a:ext cx="3286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91" name="Rectangle 7190"/>
          <p:cNvSpPr/>
          <p:nvPr/>
        </p:nvSpPr>
        <p:spPr>
          <a:xfrm>
            <a:off x="533400" y="4364991"/>
            <a:ext cx="7162800" cy="892809"/>
          </a:xfrm>
          <a:prstGeom prst="rect">
            <a:avLst/>
          </a:prstGeom>
        </p:spPr>
        <p:txBody>
          <a:bodyPr wrap="square">
            <a:spAutoFit/>
          </a:bodyPr>
          <a:lstStyle/>
          <a:p>
            <a:pPr marL="0" marR="0">
              <a:spcBef>
                <a:spcPts val="600"/>
              </a:spcBef>
              <a:spcAft>
                <a:spcPts val="600"/>
              </a:spcAft>
            </a:pPr>
            <a:r>
              <a:rPr lang="en-US" dirty="0">
                <a:latin typeface="Times New Roman"/>
                <a:ea typeface="Times New Roman"/>
              </a:rPr>
              <a:t>where  </a:t>
            </a:r>
            <a:r>
              <a:rPr lang="en-US" dirty="0" smtClean="0">
                <a:latin typeface="Times New Roman"/>
                <a:ea typeface="Times New Roman"/>
              </a:rPr>
              <a:t>    is </a:t>
            </a:r>
            <a:r>
              <a:rPr lang="en-US" dirty="0">
                <a:latin typeface="Times New Roman"/>
                <a:ea typeface="Times New Roman"/>
              </a:rPr>
              <a:t>a scalar and </a:t>
            </a:r>
            <a:r>
              <a:rPr lang="en-US" dirty="0" smtClean="0">
                <a:latin typeface="Times New Roman"/>
                <a:ea typeface="Times New Roman"/>
              </a:rPr>
              <a:t>             . The </a:t>
            </a:r>
            <a:r>
              <a:rPr lang="en-US" dirty="0">
                <a:latin typeface="Times New Roman"/>
                <a:ea typeface="Times New Roman"/>
              </a:rPr>
              <a:t>scalar  </a:t>
            </a:r>
            <a:r>
              <a:rPr lang="en-US" dirty="0" smtClean="0">
                <a:latin typeface="Times New Roman"/>
                <a:ea typeface="Times New Roman"/>
              </a:rPr>
              <a:t>    is </a:t>
            </a:r>
            <a:r>
              <a:rPr lang="en-US" dirty="0">
                <a:latin typeface="Times New Roman"/>
                <a:ea typeface="Times New Roman"/>
              </a:rPr>
              <a:t>called the eigenvalue of and </a:t>
            </a:r>
            <a:r>
              <a:rPr lang="en-US" dirty="0" smtClean="0">
                <a:latin typeface="Times New Roman"/>
                <a:ea typeface="Times New Roman"/>
              </a:rPr>
              <a:t>       is </a:t>
            </a:r>
            <a:r>
              <a:rPr lang="en-US" dirty="0">
                <a:latin typeface="Times New Roman"/>
                <a:ea typeface="Times New Roman"/>
              </a:rPr>
              <a:t>called the eigenvector corresponding to the </a:t>
            </a:r>
            <a:r>
              <a:rPr lang="en-US" dirty="0" smtClean="0">
                <a:latin typeface="Times New Roman"/>
                <a:ea typeface="Times New Roman"/>
              </a:rPr>
              <a:t>eigenvalue     . </a:t>
            </a:r>
          </a:p>
          <a:p>
            <a:pPr marL="0" marR="0">
              <a:lnSpc>
                <a:spcPts val="1200"/>
              </a:lnSpc>
              <a:spcBef>
                <a:spcPts val="0"/>
              </a:spcBef>
              <a:spcAft>
                <a:spcPts val="0"/>
              </a:spcAft>
            </a:pPr>
            <a:endParaRPr lang="en-US" dirty="0">
              <a:effectLst/>
              <a:latin typeface="Times New Roman"/>
              <a:ea typeface="Times New Roman"/>
            </a:endParaRPr>
          </a:p>
        </p:txBody>
      </p:sp>
      <p:graphicFrame>
        <p:nvGraphicFramePr>
          <p:cNvPr id="7193" name="Object 7192"/>
          <p:cNvGraphicFramePr>
            <a:graphicFrameLocks noChangeAspect="1"/>
          </p:cNvGraphicFramePr>
          <p:nvPr>
            <p:extLst>
              <p:ext uri="{D42A27DB-BD31-4B8C-83A1-F6EECF244321}">
                <p14:modId xmlns:p14="http://schemas.microsoft.com/office/powerpoint/2010/main" val="3824516135"/>
              </p:ext>
            </p:extLst>
          </p:nvPr>
        </p:nvGraphicFramePr>
        <p:xfrm>
          <a:off x="1219200" y="4419600"/>
          <a:ext cx="223586" cy="283209"/>
        </p:xfrm>
        <a:graphic>
          <a:graphicData uri="http://schemas.openxmlformats.org/presentationml/2006/ole">
            <mc:AlternateContent xmlns:mc="http://schemas.openxmlformats.org/markup-compatibility/2006">
              <mc:Choice xmlns:v="urn:schemas-microsoft-com:vml" Requires="v">
                <p:oleObj spid="_x0000_s7380" name="Equation" r:id="rId13" imgW="139579" imgH="177646" progId="Equation.3">
                  <p:embed/>
                </p:oleObj>
              </mc:Choice>
              <mc:Fallback>
                <p:oleObj name="Equation" r:id="rId13" imgW="139579" imgH="177646" progId="Equation.3">
                  <p:embed/>
                  <p:pic>
                    <p:nvPicPr>
                      <p:cNvPr id="0" name="Object 9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219200" y="4419600"/>
                        <a:ext cx="223586" cy="283209"/>
                      </a:xfrm>
                      <a:prstGeom prst="rect">
                        <a:avLst/>
                      </a:prstGeom>
                      <a:noFill/>
                    </p:spPr>
                  </p:pic>
                </p:oleObj>
              </mc:Fallback>
            </mc:AlternateContent>
          </a:graphicData>
        </a:graphic>
      </p:graphicFrame>
      <p:graphicFrame>
        <p:nvGraphicFramePr>
          <p:cNvPr id="7195" name="Object 7194"/>
          <p:cNvGraphicFramePr>
            <a:graphicFrameLocks noChangeAspect="1"/>
          </p:cNvGraphicFramePr>
          <p:nvPr>
            <p:extLst>
              <p:ext uri="{D42A27DB-BD31-4B8C-83A1-F6EECF244321}">
                <p14:modId xmlns:p14="http://schemas.microsoft.com/office/powerpoint/2010/main" val="4140410397"/>
              </p:ext>
            </p:extLst>
          </p:nvPr>
        </p:nvGraphicFramePr>
        <p:xfrm>
          <a:off x="6629400" y="4669791"/>
          <a:ext cx="223586" cy="283209"/>
        </p:xfrm>
        <a:graphic>
          <a:graphicData uri="http://schemas.openxmlformats.org/presentationml/2006/ole">
            <mc:AlternateContent xmlns:mc="http://schemas.openxmlformats.org/markup-compatibility/2006">
              <mc:Choice xmlns:v="urn:schemas-microsoft-com:vml" Requires="v">
                <p:oleObj spid="_x0000_s7381" name="Equation" r:id="rId15" imgW="139579" imgH="177646" progId="Equation.3">
                  <p:embed/>
                </p:oleObj>
              </mc:Choice>
              <mc:Fallback>
                <p:oleObj name="Equation" r:id="rId15" imgW="139579" imgH="177646" progId="Equation.3">
                  <p:embed/>
                  <p:pic>
                    <p:nvPicPr>
                      <p:cNvPr id="0" name="Object 9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629400" y="4669791"/>
                        <a:ext cx="223586" cy="283209"/>
                      </a:xfrm>
                      <a:prstGeom prst="rect">
                        <a:avLst/>
                      </a:prstGeom>
                      <a:noFill/>
                    </p:spPr>
                  </p:pic>
                </p:oleObj>
              </mc:Fallback>
            </mc:AlternateContent>
          </a:graphicData>
        </a:graphic>
      </p:graphicFrame>
      <p:graphicFrame>
        <p:nvGraphicFramePr>
          <p:cNvPr id="7197" name="Object 7196"/>
          <p:cNvGraphicFramePr>
            <a:graphicFrameLocks noChangeAspect="1"/>
          </p:cNvGraphicFramePr>
          <p:nvPr>
            <p:extLst>
              <p:ext uri="{D42A27DB-BD31-4B8C-83A1-F6EECF244321}">
                <p14:modId xmlns:p14="http://schemas.microsoft.com/office/powerpoint/2010/main" val="1284310417"/>
              </p:ext>
            </p:extLst>
          </p:nvPr>
        </p:nvGraphicFramePr>
        <p:xfrm>
          <a:off x="2895601" y="4419600"/>
          <a:ext cx="761999" cy="301925"/>
        </p:xfrm>
        <a:graphic>
          <a:graphicData uri="http://schemas.openxmlformats.org/presentationml/2006/ole">
            <mc:AlternateContent xmlns:mc="http://schemas.openxmlformats.org/markup-compatibility/2006">
              <mc:Choice xmlns:v="urn:schemas-microsoft-com:vml" Requires="v">
                <p:oleObj spid="_x0000_s7382" name="Equation" r:id="rId16" imgW="507780" imgH="203112" progId="Equation.3">
                  <p:embed/>
                </p:oleObj>
              </mc:Choice>
              <mc:Fallback>
                <p:oleObj name="Equation" r:id="rId16" imgW="507780" imgH="203112" progId="Equation.3">
                  <p:embed/>
                  <p:pic>
                    <p:nvPicPr>
                      <p:cNvPr id="0" name="Object 9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895601" y="4419600"/>
                        <a:ext cx="761999" cy="301925"/>
                      </a:xfrm>
                      <a:prstGeom prst="rect">
                        <a:avLst/>
                      </a:prstGeom>
                      <a:noFill/>
                    </p:spPr>
                  </p:pic>
                </p:oleObj>
              </mc:Fallback>
            </mc:AlternateContent>
          </a:graphicData>
        </a:graphic>
      </p:graphicFrame>
      <p:graphicFrame>
        <p:nvGraphicFramePr>
          <p:cNvPr id="7200" name="Object 7199"/>
          <p:cNvGraphicFramePr>
            <a:graphicFrameLocks noChangeAspect="1"/>
          </p:cNvGraphicFramePr>
          <p:nvPr>
            <p:extLst>
              <p:ext uri="{D42A27DB-BD31-4B8C-83A1-F6EECF244321}">
                <p14:modId xmlns:p14="http://schemas.microsoft.com/office/powerpoint/2010/main" val="203185309"/>
              </p:ext>
            </p:extLst>
          </p:nvPr>
        </p:nvGraphicFramePr>
        <p:xfrm>
          <a:off x="4729414" y="4419600"/>
          <a:ext cx="223586" cy="283209"/>
        </p:xfrm>
        <a:graphic>
          <a:graphicData uri="http://schemas.openxmlformats.org/presentationml/2006/ole">
            <mc:AlternateContent xmlns:mc="http://schemas.openxmlformats.org/markup-compatibility/2006">
              <mc:Choice xmlns:v="urn:schemas-microsoft-com:vml" Requires="v">
                <p:oleObj spid="_x0000_s7383" name="Equation" r:id="rId18" imgW="139579" imgH="177646" progId="Equation.3">
                  <p:embed/>
                </p:oleObj>
              </mc:Choice>
              <mc:Fallback>
                <p:oleObj name="Equation" r:id="rId18" imgW="139579" imgH="177646" progId="Equation.3">
                  <p:embed/>
                  <p:pic>
                    <p:nvPicPr>
                      <p:cNvPr id="0" name="Object 719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29414" y="4419600"/>
                        <a:ext cx="223586" cy="283209"/>
                      </a:xfrm>
                      <a:prstGeom prst="rect">
                        <a:avLst/>
                      </a:prstGeom>
                      <a:noFill/>
                      <a:ln>
                        <a:noFill/>
                      </a:ln>
                    </p:spPr>
                  </p:pic>
                </p:oleObj>
              </mc:Fallback>
            </mc:AlternateContent>
          </a:graphicData>
        </a:graphic>
      </p:graphicFrame>
      <p:sp>
        <p:nvSpPr>
          <p:cNvPr id="7201" name="Rectangle 10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202" name="Object 7201"/>
          <p:cNvGraphicFramePr>
            <a:graphicFrameLocks noChangeAspect="1"/>
          </p:cNvGraphicFramePr>
          <p:nvPr>
            <p:extLst>
              <p:ext uri="{D42A27DB-BD31-4B8C-83A1-F6EECF244321}">
                <p14:modId xmlns:p14="http://schemas.microsoft.com/office/powerpoint/2010/main" val="1399690590"/>
              </p:ext>
            </p:extLst>
          </p:nvPr>
        </p:nvGraphicFramePr>
        <p:xfrm>
          <a:off x="7475957" y="4411380"/>
          <a:ext cx="372643" cy="313020"/>
        </p:xfrm>
        <a:graphic>
          <a:graphicData uri="http://schemas.openxmlformats.org/presentationml/2006/ole">
            <mc:AlternateContent xmlns:mc="http://schemas.openxmlformats.org/markup-compatibility/2006">
              <mc:Choice xmlns:v="urn:schemas-microsoft-com:vml" Requires="v">
                <p:oleObj spid="_x0000_s7384" name="Equation" r:id="rId19" imgW="241195" imgH="203112" progId="Equation.3">
                  <p:embed/>
                </p:oleObj>
              </mc:Choice>
              <mc:Fallback>
                <p:oleObj name="Equation" r:id="rId19" imgW="241195" imgH="203112" progId="Equation.3">
                  <p:embed/>
                  <p:pic>
                    <p:nvPicPr>
                      <p:cNvPr id="0" name="Object 104"/>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475957" y="4411380"/>
                        <a:ext cx="372643" cy="313020"/>
                      </a:xfrm>
                      <a:prstGeom prst="rect">
                        <a:avLst/>
                      </a:prstGeom>
                      <a:noFill/>
                    </p:spPr>
                  </p:pic>
                </p:oleObj>
              </mc:Fallback>
            </mc:AlternateContent>
          </a:graphicData>
        </a:graphic>
      </p:graphicFrame>
      <p:sp>
        <p:nvSpPr>
          <p:cNvPr id="7203" name="Rectangle 10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204" name="Object 7203"/>
          <p:cNvGraphicFramePr>
            <a:graphicFrameLocks noChangeAspect="1"/>
          </p:cNvGraphicFramePr>
          <p:nvPr>
            <p:extLst>
              <p:ext uri="{D42A27DB-BD31-4B8C-83A1-F6EECF244321}">
                <p14:modId xmlns:p14="http://schemas.microsoft.com/office/powerpoint/2010/main" val="1971052677"/>
              </p:ext>
            </p:extLst>
          </p:nvPr>
        </p:nvGraphicFramePr>
        <p:xfrm>
          <a:off x="990600" y="4648200"/>
          <a:ext cx="372643" cy="313020"/>
        </p:xfrm>
        <a:graphic>
          <a:graphicData uri="http://schemas.openxmlformats.org/presentationml/2006/ole">
            <mc:AlternateContent xmlns:mc="http://schemas.openxmlformats.org/markup-compatibility/2006">
              <mc:Choice xmlns:v="urn:schemas-microsoft-com:vml" Requires="v">
                <p:oleObj spid="_x0000_s7385" name="Equation" r:id="rId21" imgW="241195" imgH="203112" progId="Equation.3">
                  <p:embed/>
                </p:oleObj>
              </mc:Choice>
              <mc:Fallback>
                <p:oleObj name="Equation" r:id="rId21" imgW="241195" imgH="203112" progId="Equation.3">
                  <p:embed/>
                  <p:pic>
                    <p:nvPicPr>
                      <p:cNvPr id="0" name="Object 10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990600" y="4648200"/>
                        <a:ext cx="372643" cy="313020"/>
                      </a:xfrm>
                      <a:prstGeom prst="rect">
                        <a:avLst/>
                      </a:prstGeom>
                      <a:noFill/>
                    </p:spPr>
                  </p:pic>
                </p:oleObj>
              </mc:Fallback>
            </mc:AlternateContent>
          </a:graphicData>
        </a:graphic>
      </p:graphicFrame>
      <p:sp>
        <p:nvSpPr>
          <p:cNvPr id="7205" name="Rectangle 7204"/>
          <p:cNvSpPr/>
          <p:nvPr/>
        </p:nvSpPr>
        <p:spPr>
          <a:xfrm>
            <a:off x="533400" y="1981200"/>
            <a:ext cx="7543800" cy="646331"/>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What is the general definition of eigenvalues and eigenvectors of a square matrix?</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latin typeface="+mj-lt"/>
              </a:rPr>
              <a:t>How do I find eigenvalues of a square matrix?</a:t>
            </a:r>
          </a:p>
        </p:txBody>
      </p:sp>
      <p:graphicFrame>
        <p:nvGraphicFramePr>
          <p:cNvPr id="3" name="Object 2"/>
          <p:cNvGraphicFramePr>
            <a:graphicFrameLocks noChangeAspect="1"/>
          </p:cNvGraphicFramePr>
          <p:nvPr>
            <p:extLst>
              <p:ext uri="{D42A27DB-BD31-4B8C-83A1-F6EECF244321}">
                <p14:modId xmlns:p14="http://schemas.microsoft.com/office/powerpoint/2010/main" val="1623090809"/>
              </p:ext>
            </p:extLst>
          </p:nvPr>
        </p:nvGraphicFramePr>
        <p:xfrm>
          <a:off x="3460033" y="2094905"/>
          <a:ext cx="123825" cy="123825"/>
        </p:xfrm>
        <a:graphic>
          <a:graphicData uri="http://schemas.openxmlformats.org/presentationml/2006/ole">
            <mc:AlternateContent xmlns:mc="http://schemas.openxmlformats.org/markup-compatibility/2006">
              <mc:Choice xmlns:v="urn:schemas-microsoft-com:vml" Requires="v">
                <p:oleObj spid="_x0000_s8381" name="Equation" r:id="rId3" imgW="126725" imgH="126725" progId="Equation.3">
                  <p:embed/>
                </p:oleObj>
              </mc:Choice>
              <mc:Fallback>
                <p:oleObj name="Equation" r:id="rId3" imgW="126725" imgH="126725" progId="Equation.3">
                  <p:embed/>
                  <p:pic>
                    <p:nvPicPr>
                      <p:cNvPr id="0" name="Object 5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60033" y="2094905"/>
                        <a:ext cx="123825" cy="123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3971191922"/>
              </p:ext>
            </p:extLst>
          </p:nvPr>
        </p:nvGraphicFramePr>
        <p:xfrm>
          <a:off x="4484765" y="1981200"/>
          <a:ext cx="406400" cy="304800"/>
        </p:xfrm>
        <a:graphic>
          <a:graphicData uri="http://schemas.openxmlformats.org/presentationml/2006/ole">
            <mc:AlternateContent xmlns:mc="http://schemas.openxmlformats.org/markup-compatibility/2006">
              <mc:Choice xmlns:v="urn:schemas-microsoft-com:vml" Requires="v">
                <p:oleObj spid="_x0000_s8382" name="Equation" r:id="rId5" imgW="266469" imgH="203024" progId="Equation.3">
                  <p:embed/>
                </p:oleObj>
              </mc:Choice>
              <mc:Fallback>
                <p:oleObj name="Equation" r:id="rId5" imgW="266469" imgH="203024" progId="Equation.3">
                  <p:embed/>
                  <p:pic>
                    <p:nvPicPr>
                      <p:cNvPr id="0" name="Object 5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84765" y="1981200"/>
                        <a:ext cx="406400" cy="304800"/>
                      </a:xfrm>
                      <a:prstGeom prst="rect">
                        <a:avLst/>
                      </a:prstGeom>
                      <a:noFill/>
                    </p:spPr>
                  </p:pic>
                </p:oleObj>
              </mc:Fallback>
            </mc:AlternateContent>
          </a:graphicData>
        </a:graphic>
      </p:graphicFrame>
      <p:sp>
        <p:nvSpPr>
          <p:cNvPr id="10" name="Rectangle 66"/>
          <p:cNvSpPr>
            <a:spLocks noChangeArrowheads="1"/>
          </p:cNvSpPr>
          <p:nvPr/>
        </p:nvSpPr>
        <p:spPr bwMode="auto">
          <a:xfrm>
            <a:off x="535858" y="1905000"/>
            <a:ext cx="576441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To find the eigenvalues of a  </a:t>
            </a:r>
            <a:r>
              <a:rPr kumimoji="0" lang="en-US" altLang="en-US" b="0" i="1"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    </a:t>
            </a:r>
            <a:r>
              <a:rPr lang="en-US" altLang="en-US" i="1" dirty="0">
                <a:latin typeface="Times New Roman" panose="02020603050405020304" pitchFamily="18" charset="0"/>
                <a:ea typeface="Times New Roman" panose="02020603050405020304" pitchFamily="18" charset="0"/>
                <a:cs typeface="Times New Roman" panose="02020603050405020304" pitchFamily="18" charset="0"/>
              </a:rPr>
              <a:t>n</a:t>
            </a:r>
            <a:r>
              <a:rPr lang="en-US" alt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dirty="0" smtClean="0">
                <a:latin typeface="Times New Roman" panose="02020603050405020304" pitchFamily="18" charset="0"/>
                <a:ea typeface="Times New Roman" panose="02020603050405020304" pitchFamily="18" charset="0"/>
                <a:cs typeface="Times New Roman" panose="02020603050405020304" pitchFamily="18" charset="0"/>
              </a:rPr>
              <a:t> matrix       , </a:t>
            </a:r>
            <a:r>
              <a:rPr lang="en-US" altLang="en-US" dirty="0">
                <a:latin typeface="Times New Roman" panose="02020603050405020304" pitchFamily="18" charset="0"/>
                <a:ea typeface="Times New Roman" panose="02020603050405020304" pitchFamily="18" charset="0"/>
                <a:cs typeface="Times New Roman" panose="02020603050405020304" pitchFamily="18" charset="0"/>
              </a:rPr>
              <a:t>we have</a:t>
            </a:r>
            <a:endParaRPr lang="en-US" altLang="en-US" dirty="0">
              <a:latin typeface="Times New Roman" panose="02020603050405020304" pitchFamily="18" charset="0"/>
              <a:cs typeface="Times New Roman" panose="02020603050405020304" pitchFamily="18" charset="0"/>
            </a:endParaRPr>
          </a:p>
          <a:p>
            <a:pPr algn="just"/>
            <a:endParaRPr lang="en-US" altLang="en-US" dirty="0">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1536012427"/>
              </p:ext>
            </p:extLst>
          </p:nvPr>
        </p:nvGraphicFramePr>
        <p:xfrm>
          <a:off x="1297857" y="2529364"/>
          <a:ext cx="1315357" cy="276225"/>
        </p:xfrm>
        <a:graphic>
          <a:graphicData uri="http://schemas.openxmlformats.org/presentationml/2006/ole">
            <mc:AlternateContent xmlns:mc="http://schemas.openxmlformats.org/markup-compatibility/2006">
              <mc:Choice xmlns:v="urn:schemas-microsoft-com:vml" Requires="v">
                <p:oleObj spid="_x0000_s8383" name="Equation" r:id="rId7" imgW="952087" imgH="203112" progId="Equation.3">
                  <p:embed/>
                </p:oleObj>
              </mc:Choice>
              <mc:Fallback>
                <p:oleObj name="Equation" r:id="rId7" imgW="952087" imgH="203112" progId="Equation.3">
                  <p:embed/>
                  <p:pic>
                    <p:nvPicPr>
                      <p:cNvPr id="0" name="Object 6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7857" y="2529364"/>
                        <a:ext cx="1315357" cy="276225"/>
                      </a:xfrm>
                      <a:prstGeom prst="rect">
                        <a:avLst/>
                      </a:prstGeom>
                      <a:noFill/>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3373942955"/>
              </p:ext>
            </p:extLst>
          </p:nvPr>
        </p:nvGraphicFramePr>
        <p:xfrm>
          <a:off x="1297858" y="3000375"/>
          <a:ext cx="1617889" cy="276225"/>
        </p:xfrm>
        <a:graphic>
          <a:graphicData uri="http://schemas.openxmlformats.org/presentationml/2006/ole">
            <mc:AlternateContent xmlns:mc="http://schemas.openxmlformats.org/markup-compatibility/2006">
              <mc:Choice xmlns:v="urn:schemas-microsoft-com:vml" Requires="v">
                <p:oleObj spid="_x0000_s8384" name="Equation" r:id="rId9" imgW="1167893" imgH="203112" progId="Equation.3">
                  <p:embed/>
                </p:oleObj>
              </mc:Choice>
              <mc:Fallback>
                <p:oleObj name="Equation" r:id="rId9" imgW="1167893" imgH="203112" progId="Equation.3">
                  <p:embed/>
                  <p:pic>
                    <p:nvPicPr>
                      <p:cNvPr id="0" name="Object 7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97858" y="3000375"/>
                        <a:ext cx="1617889" cy="276225"/>
                      </a:xfrm>
                      <a:prstGeom prst="rect">
                        <a:avLst/>
                      </a:prstGeom>
                      <a:noFill/>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4111448104"/>
              </p:ext>
            </p:extLst>
          </p:nvPr>
        </p:nvGraphicFramePr>
        <p:xfrm>
          <a:off x="1307383" y="3533775"/>
          <a:ext cx="1880961" cy="276225"/>
        </p:xfrm>
        <a:graphic>
          <a:graphicData uri="http://schemas.openxmlformats.org/presentationml/2006/ole">
            <mc:AlternateContent xmlns:mc="http://schemas.openxmlformats.org/markup-compatibility/2006">
              <mc:Choice xmlns:v="urn:schemas-microsoft-com:vml" Requires="v">
                <p:oleObj spid="_x0000_s8385" name="Equation" r:id="rId11" imgW="1358310" imgH="203112" progId="Equation.3">
                  <p:embed/>
                </p:oleObj>
              </mc:Choice>
              <mc:Fallback>
                <p:oleObj name="Equation" r:id="rId11" imgW="1358310" imgH="203112" progId="Equation.3">
                  <p:embed/>
                  <p:pic>
                    <p:nvPicPr>
                      <p:cNvPr id="0" name="Object 7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07383" y="3533775"/>
                        <a:ext cx="1880961" cy="276225"/>
                      </a:xfrm>
                      <a:prstGeom prst="rect">
                        <a:avLst/>
                      </a:prstGeom>
                      <a:noFill/>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1801706126"/>
              </p:ext>
            </p:extLst>
          </p:nvPr>
        </p:nvGraphicFramePr>
        <p:xfrm>
          <a:off x="1288333" y="4067175"/>
          <a:ext cx="1802039" cy="276225"/>
        </p:xfrm>
        <a:graphic>
          <a:graphicData uri="http://schemas.openxmlformats.org/presentationml/2006/ole">
            <mc:AlternateContent xmlns:mc="http://schemas.openxmlformats.org/markup-compatibility/2006">
              <mc:Choice xmlns:v="urn:schemas-microsoft-com:vml" Requires="v">
                <p:oleObj spid="_x0000_s8386" name="Equation" r:id="rId13" imgW="1307532" imgH="203112" progId="Equation.3">
                  <p:embed/>
                </p:oleObj>
              </mc:Choice>
              <mc:Fallback>
                <p:oleObj name="Equation" r:id="rId13" imgW="1307532" imgH="203112" progId="Equation.3">
                  <p:embed/>
                  <p:pic>
                    <p:nvPicPr>
                      <p:cNvPr id="0" name="Object 7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288333" y="4067175"/>
                        <a:ext cx="1802039" cy="276225"/>
                      </a:xfrm>
                      <a:prstGeom prst="rect">
                        <a:avLst/>
                      </a:prstGeom>
                      <a:noFill/>
                    </p:spPr>
                  </p:pic>
                </p:oleObj>
              </mc:Fallback>
            </mc:AlternateContent>
          </a:graphicData>
        </a:graphic>
      </p:graphicFrame>
      <p:sp>
        <p:nvSpPr>
          <p:cNvPr id="21" name="Rectangle 77"/>
          <p:cNvSpPr>
            <a:spLocks noChangeArrowheads="1"/>
          </p:cNvSpPr>
          <p:nvPr/>
        </p:nvSpPr>
        <p:spPr bwMode="auto">
          <a:xfrm>
            <a:off x="535858" y="4646057"/>
            <a:ext cx="967494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Now for the above set of equations to have a nonzero solution,</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p:txBody>
      </p:sp>
      <p:graphicFrame>
        <p:nvGraphicFramePr>
          <p:cNvPr id="23" name="Object 22"/>
          <p:cNvGraphicFramePr>
            <a:graphicFrameLocks noChangeAspect="1"/>
          </p:cNvGraphicFramePr>
          <p:nvPr>
            <p:extLst>
              <p:ext uri="{D42A27DB-BD31-4B8C-83A1-F6EECF244321}">
                <p14:modId xmlns:p14="http://schemas.microsoft.com/office/powerpoint/2010/main" val="3188382253"/>
              </p:ext>
            </p:extLst>
          </p:nvPr>
        </p:nvGraphicFramePr>
        <p:xfrm>
          <a:off x="1256311" y="5182552"/>
          <a:ext cx="1794147" cy="303848"/>
        </p:xfrm>
        <a:graphic>
          <a:graphicData uri="http://schemas.openxmlformats.org/presentationml/2006/ole">
            <mc:AlternateContent xmlns:mc="http://schemas.openxmlformats.org/markup-compatibility/2006">
              <mc:Choice xmlns:v="urn:schemas-microsoft-com:vml" Requires="v">
                <p:oleObj spid="_x0000_s8387" name="Equation" r:id="rId15" imgW="1180588" imgH="203112" progId="Equation.3">
                  <p:embed/>
                </p:oleObj>
              </mc:Choice>
              <mc:Fallback>
                <p:oleObj name="Equation" r:id="rId15" imgW="1180588" imgH="203112" progId="Equation.3">
                  <p:embed/>
                  <p:pic>
                    <p:nvPicPr>
                      <p:cNvPr id="0" name="Object 7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256311" y="5182552"/>
                        <a:ext cx="1794147" cy="303848"/>
                      </a:xfrm>
                      <a:prstGeom prst="rect">
                        <a:avLst/>
                      </a:prstGeom>
                      <a:noFill/>
                    </p:spPr>
                  </p:pic>
                </p:oleObj>
              </mc:Fallback>
            </mc:AlternateContent>
          </a:graphicData>
        </a:graphic>
      </p:graphicFrame>
      <p:sp>
        <p:nvSpPr>
          <p:cNvPr id="8198" name="Rectangle 9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206" name="Rectangle 10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208" name="Rectangle 11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872"/>
            <a:ext cx="8229600" cy="1252728"/>
          </a:xfrm>
        </p:spPr>
        <p:txBody>
          <a:bodyPr>
            <a:noAutofit/>
          </a:bodyPr>
          <a:lstStyle/>
          <a:p>
            <a:pPr>
              <a:defRPr/>
            </a:pPr>
            <a:r>
              <a:rPr lang="en-US" sz="4000" dirty="0">
                <a:latin typeface="+mj-lt"/>
              </a:rPr>
              <a:t>How do I find eigenvalues of a square matrix</a:t>
            </a:r>
            <a:r>
              <a:rPr lang="en-US" sz="4000" dirty="0" smtClean="0">
                <a:latin typeface="+mj-lt"/>
              </a:rPr>
              <a:t>? (cont.)</a:t>
            </a:r>
            <a:endParaRPr lang="en-US" sz="4000" dirty="0">
              <a:latin typeface="+mj-lt"/>
            </a:endParaRPr>
          </a:p>
        </p:txBody>
      </p:sp>
      <p:sp>
        <p:nvSpPr>
          <p:cNvPr id="922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224"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225"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226"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 name="Rectangle 10"/>
          <p:cNvSpPr/>
          <p:nvPr/>
        </p:nvSpPr>
        <p:spPr>
          <a:xfrm>
            <a:off x="304800" y="1828800"/>
            <a:ext cx="7772400" cy="923330"/>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This left hand side can be expanded to give a polynomial </a:t>
            </a:r>
            <a:r>
              <a:rPr lang="en-US" dirty="0" smtClean="0">
                <a:latin typeface="Times New Roman" panose="02020603050405020304" pitchFamily="18" charset="0"/>
                <a:cs typeface="Times New Roman" panose="02020603050405020304" pitchFamily="18" charset="0"/>
              </a:rPr>
              <a:t>in     solving </a:t>
            </a:r>
            <a:r>
              <a:rPr lang="en-US" dirty="0">
                <a:latin typeface="Times New Roman" panose="02020603050405020304" pitchFamily="18" charset="0"/>
                <a:cs typeface="Times New Roman" panose="02020603050405020304" pitchFamily="18" charset="0"/>
              </a:rPr>
              <a:t>the above equation would give us values of the eigenvalues.  The above equation is called the characteristic equation of </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3004593398"/>
              </p:ext>
            </p:extLst>
          </p:nvPr>
        </p:nvGraphicFramePr>
        <p:xfrm>
          <a:off x="6000327" y="1895574"/>
          <a:ext cx="248073" cy="314226"/>
        </p:xfrm>
        <a:graphic>
          <a:graphicData uri="http://schemas.openxmlformats.org/presentationml/2006/ole">
            <mc:AlternateContent xmlns:mc="http://schemas.openxmlformats.org/markup-compatibility/2006">
              <mc:Choice xmlns:v="urn:schemas-microsoft-com:vml" Requires="v">
                <p:oleObj spid="_x0000_s9337" name="Equation" r:id="rId3" imgW="139680" imgH="177480" progId="Equation.3">
                  <p:embed/>
                </p:oleObj>
              </mc:Choice>
              <mc:Fallback>
                <p:oleObj name="Equation" r:id="rId3" imgW="139680" imgH="177480" progId="Equation.3">
                  <p:embed/>
                  <p:pic>
                    <p:nvPicPr>
                      <p:cNvPr id="0" name=""/>
                      <p:cNvPicPr>
                        <a:picLocks noChangeAspect="1" noChangeArrowheads="1"/>
                      </p:cNvPicPr>
                      <p:nvPr/>
                    </p:nvPicPr>
                    <p:blipFill>
                      <a:blip r:embed="rId4"/>
                      <a:srcRect/>
                      <a:stretch>
                        <a:fillRect/>
                      </a:stretch>
                    </p:blipFill>
                    <p:spPr bwMode="auto">
                      <a:xfrm>
                        <a:off x="6000327" y="1895574"/>
                        <a:ext cx="248073" cy="314226"/>
                      </a:xfrm>
                      <a:prstGeom prst="rect">
                        <a:avLst/>
                      </a:prstGeom>
                      <a:noFill/>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711987551"/>
              </p:ext>
            </p:extLst>
          </p:nvPr>
        </p:nvGraphicFramePr>
        <p:xfrm>
          <a:off x="3099239" y="2438400"/>
          <a:ext cx="329761" cy="276999"/>
        </p:xfrm>
        <a:graphic>
          <a:graphicData uri="http://schemas.openxmlformats.org/presentationml/2006/ole">
            <mc:AlternateContent xmlns:mc="http://schemas.openxmlformats.org/markup-compatibility/2006">
              <mc:Choice xmlns:v="urn:schemas-microsoft-com:vml" Requires="v">
                <p:oleObj spid="_x0000_s9338" name="Equation" r:id="rId5" imgW="241195" imgH="203112" progId="Equation.3">
                  <p:embed/>
                </p:oleObj>
              </mc:Choice>
              <mc:Fallback>
                <p:oleObj name="Equation" r:id="rId5" imgW="241195" imgH="203112"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99239" y="2438400"/>
                        <a:ext cx="329761" cy="276999"/>
                      </a:xfrm>
                      <a:prstGeom prst="rect">
                        <a:avLst/>
                      </a:prstGeom>
                      <a:noFill/>
                    </p:spPr>
                  </p:pic>
                </p:oleObj>
              </mc:Fallback>
            </mc:AlternateContent>
          </a:graphicData>
        </a:graphic>
      </p:graphicFrame>
      <p:sp>
        <p:nvSpPr>
          <p:cNvPr id="14" name="Rectangle 13"/>
          <p:cNvSpPr/>
          <p:nvPr/>
        </p:nvSpPr>
        <p:spPr>
          <a:xfrm>
            <a:off x="304800" y="3011269"/>
            <a:ext cx="7620000"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For a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matrix, the characteristic polynomial </a:t>
            </a:r>
            <a:r>
              <a:rPr lang="en-US" dirty="0" smtClean="0">
                <a:latin typeface="Times New Roman" panose="02020603050405020304" pitchFamily="18" charset="0"/>
                <a:cs typeface="Times New Roman" panose="02020603050405020304" pitchFamily="18" charset="0"/>
              </a:rPr>
              <a:t>of      is of degree      as follows </a:t>
            </a:r>
            <a:endParaRPr lang="en-US" i="1" dirty="0">
              <a:latin typeface="Times New Roman" panose="02020603050405020304" pitchFamily="18" charset="0"/>
              <a:cs typeface="Times New Roman" panose="02020603050405020304" pitchFamily="18" charset="0"/>
            </a:endParaRPr>
          </a:p>
        </p:txBody>
      </p:sp>
      <p:graphicFrame>
        <p:nvGraphicFramePr>
          <p:cNvPr id="15" name="Object 14"/>
          <p:cNvGraphicFramePr>
            <a:graphicFrameLocks noChangeAspect="1"/>
          </p:cNvGraphicFramePr>
          <p:nvPr>
            <p:extLst>
              <p:ext uri="{D42A27DB-BD31-4B8C-83A1-F6EECF244321}">
                <p14:modId xmlns:p14="http://schemas.microsoft.com/office/powerpoint/2010/main" val="3887030726"/>
              </p:ext>
            </p:extLst>
          </p:nvPr>
        </p:nvGraphicFramePr>
        <p:xfrm>
          <a:off x="1362633" y="3124200"/>
          <a:ext cx="542367" cy="232443"/>
        </p:xfrm>
        <a:graphic>
          <a:graphicData uri="http://schemas.openxmlformats.org/presentationml/2006/ole">
            <mc:AlternateContent xmlns:mc="http://schemas.openxmlformats.org/markup-compatibility/2006">
              <mc:Choice xmlns:v="urn:schemas-microsoft-com:vml" Requires="v">
                <p:oleObj spid="_x0000_s9339" name="Equation" r:id="rId7" imgW="330200" imgH="139700" progId="Equation.3">
                  <p:embed/>
                </p:oleObj>
              </mc:Choice>
              <mc:Fallback>
                <p:oleObj name="Equation" r:id="rId7" imgW="330200" imgH="1397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62633" y="3124200"/>
                        <a:ext cx="542367" cy="232443"/>
                      </a:xfrm>
                      <a:prstGeom prst="rect">
                        <a:avLst/>
                      </a:prstGeom>
                      <a:noFill/>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658260890"/>
              </p:ext>
            </p:extLst>
          </p:nvPr>
        </p:nvGraphicFramePr>
        <p:xfrm>
          <a:off x="966561" y="3104376"/>
          <a:ext cx="328839" cy="276225"/>
        </p:xfrm>
        <a:graphic>
          <a:graphicData uri="http://schemas.openxmlformats.org/presentationml/2006/ole">
            <mc:AlternateContent xmlns:mc="http://schemas.openxmlformats.org/markup-compatibility/2006">
              <mc:Choice xmlns:v="urn:schemas-microsoft-com:vml" Requires="v">
                <p:oleObj spid="_x0000_s9340" name="Equation" r:id="rId9" imgW="241195" imgH="203112" progId="Equation.3">
                  <p:embed/>
                </p:oleObj>
              </mc:Choice>
              <mc:Fallback>
                <p:oleObj name="Equation" r:id="rId9" imgW="241195" imgH="203112"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6561" y="3104376"/>
                        <a:ext cx="328839" cy="276225"/>
                      </a:xfrm>
                      <a:prstGeom prst="rect">
                        <a:avLst/>
                      </a:prstGeom>
                      <a:noFill/>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3472639558"/>
              </p:ext>
            </p:extLst>
          </p:nvPr>
        </p:nvGraphicFramePr>
        <p:xfrm>
          <a:off x="5593527" y="3075801"/>
          <a:ext cx="243419" cy="258633"/>
        </p:xfrm>
        <a:graphic>
          <a:graphicData uri="http://schemas.openxmlformats.org/presentationml/2006/ole">
            <mc:AlternateContent xmlns:mc="http://schemas.openxmlformats.org/markup-compatibility/2006">
              <mc:Choice xmlns:v="urn:schemas-microsoft-com:vml" Requires="v">
                <p:oleObj spid="_x0000_s9341" name="Equation" r:id="rId11" imgW="152268" imgH="164957" progId="Equation.3">
                  <p:embed/>
                </p:oleObj>
              </mc:Choice>
              <mc:Fallback>
                <p:oleObj name="Equation" r:id="rId11" imgW="152268" imgH="164957"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593527" y="3075801"/>
                        <a:ext cx="243419" cy="258633"/>
                      </a:xfrm>
                      <a:prstGeom prst="rect">
                        <a:avLst/>
                      </a:prstGeom>
                      <a:noFill/>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2623313626"/>
              </p:ext>
            </p:extLst>
          </p:nvPr>
        </p:nvGraphicFramePr>
        <p:xfrm>
          <a:off x="7022068" y="3059668"/>
          <a:ext cx="293132" cy="293132"/>
        </p:xfrm>
        <a:graphic>
          <a:graphicData uri="http://schemas.openxmlformats.org/presentationml/2006/ole">
            <mc:AlternateContent xmlns:mc="http://schemas.openxmlformats.org/markup-compatibility/2006">
              <mc:Choice xmlns:v="urn:schemas-microsoft-com:vml" Requires="v">
                <p:oleObj spid="_x0000_s9342" name="Equation" r:id="rId13" imgW="126835" imgH="139518" progId="Equation.3">
                  <p:embed/>
                </p:oleObj>
              </mc:Choice>
              <mc:Fallback>
                <p:oleObj name="Equation" r:id="rId13" imgW="126835" imgH="139518"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022068" y="3059668"/>
                        <a:ext cx="293132" cy="293132"/>
                      </a:xfrm>
                      <a:prstGeom prst="rect">
                        <a:avLst/>
                      </a:prstGeom>
                      <a:noFill/>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3361657068"/>
              </p:ext>
            </p:extLst>
          </p:nvPr>
        </p:nvGraphicFramePr>
        <p:xfrm>
          <a:off x="1104900" y="3707767"/>
          <a:ext cx="1953491" cy="330833"/>
        </p:xfrm>
        <a:graphic>
          <a:graphicData uri="http://schemas.openxmlformats.org/presentationml/2006/ole">
            <mc:AlternateContent xmlns:mc="http://schemas.openxmlformats.org/markup-compatibility/2006">
              <mc:Choice xmlns:v="urn:schemas-microsoft-com:vml" Requires="v">
                <p:oleObj spid="_x0000_s9343" name="Equation" r:id="rId15" imgW="1180588" imgH="203112" progId="Equation.3">
                  <p:embed/>
                </p:oleObj>
              </mc:Choice>
              <mc:Fallback>
                <p:oleObj name="Equation" r:id="rId15" imgW="1180588" imgH="203112"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104900" y="3707767"/>
                        <a:ext cx="1953491" cy="330833"/>
                      </a:xfrm>
                      <a:prstGeom prst="rect">
                        <a:avLst/>
                      </a:prstGeom>
                      <a:noFill/>
                    </p:spPr>
                  </p:pic>
                </p:oleObj>
              </mc:Fallback>
            </mc:AlternateContent>
          </a:graphicData>
        </a:graphic>
      </p:graphicFrame>
      <p:sp>
        <p:nvSpPr>
          <p:cNvPr id="3" name="Rectangle 2"/>
          <p:cNvSpPr/>
          <p:nvPr/>
        </p:nvSpPr>
        <p:spPr>
          <a:xfrm>
            <a:off x="381000" y="4202668"/>
            <a:ext cx="5465618" cy="369332"/>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giving</a:t>
            </a:r>
          </a:p>
        </p:txBody>
      </p:sp>
      <p:sp>
        <p:nvSpPr>
          <p:cNvPr id="4" name="Rectangle 5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4102722403"/>
              </p:ext>
            </p:extLst>
          </p:nvPr>
        </p:nvGraphicFramePr>
        <p:xfrm>
          <a:off x="1066800" y="4724400"/>
          <a:ext cx="3352800" cy="388056"/>
        </p:xfrm>
        <a:graphic>
          <a:graphicData uri="http://schemas.openxmlformats.org/presentationml/2006/ole">
            <mc:AlternateContent xmlns:mc="http://schemas.openxmlformats.org/markup-compatibility/2006">
              <mc:Choice xmlns:v="urn:schemas-microsoft-com:vml" Requires="v">
                <p:oleObj spid="_x0000_s9344" name="Equation" r:id="rId17" imgW="2057400" imgH="241300" progId="Equation.3">
                  <p:embed/>
                </p:oleObj>
              </mc:Choice>
              <mc:Fallback>
                <p:oleObj name="Equation" r:id="rId17" imgW="2057400" imgH="241300" progId="Equation.3">
                  <p:embed/>
                  <p:pic>
                    <p:nvPicPr>
                      <p:cNvPr id="0" name="Object 5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066800" y="4724400"/>
                        <a:ext cx="3352800" cy="388056"/>
                      </a:xfrm>
                      <a:prstGeom prst="rect">
                        <a:avLst/>
                      </a:prstGeom>
                      <a:noFill/>
                    </p:spPr>
                  </p:pic>
                </p:oleObj>
              </mc:Fallback>
            </mc:AlternateContent>
          </a:graphicData>
        </a:graphic>
      </p:graphicFrame>
      <p:sp>
        <p:nvSpPr>
          <p:cNvPr id="6" name="Rectangle 5"/>
          <p:cNvSpPr/>
          <p:nvPr/>
        </p:nvSpPr>
        <p:spPr>
          <a:xfrm>
            <a:off x="381000" y="5421868"/>
            <a:ext cx="3390672"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Hence. this </a:t>
            </a:r>
            <a:r>
              <a:rPr lang="en-US" dirty="0" smtClean="0">
                <a:latin typeface="Times New Roman" panose="02020603050405020304" pitchFamily="18" charset="0"/>
                <a:cs typeface="Times New Roman" panose="02020603050405020304" pitchFamily="18" charset="0"/>
              </a:rPr>
              <a:t>polynomial has </a:t>
            </a:r>
            <a:r>
              <a:rPr lang="en-US" i="1" dirty="0" smtClean="0">
                <a:latin typeface="Times New Roman" panose="02020603050405020304" pitchFamily="18" charset="0"/>
                <a:cs typeface="Times New Roman" panose="02020603050405020304" pitchFamily="18" charset="0"/>
              </a:rPr>
              <a:t>n </a:t>
            </a:r>
            <a:r>
              <a:rPr lang="en-US" dirty="0" smtClean="0">
                <a:latin typeface="Times New Roman" panose="02020603050405020304" pitchFamily="18" charset="0"/>
                <a:cs typeface="Times New Roman" panose="02020603050405020304" pitchFamily="18" charset="0"/>
              </a:rPr>
              <a:t>roots</a:t>
            </a: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mj-lt"/>
              </a:rPr>
              <a:t>Example </a:t>
            </a:r>
            <a:r>
              <a:rPr lang="en-US" dirty="0">
                <a:latin typeface="+mj-lt"/>
              </a:rPr>
              <a:t>1</a:t>
            </a:r>
          </a:p>
        </p:txBody>
      </p:sp>
      <p:graphicFrame>
        <p:nvGraphicFramePr>
          <p:cNvPr id="10242" name="Object 1"/>
          <p:cNvGraphicFramePr>
            <a:graphicFrameLocks noChangeAspect="1"/>
          </p:cNvGraphicFramePr>
          <p:nvPr/>
        </p:nvGraphicFramePr>
        <p:xfrm>
          <a:off x="0" y="0"/>
          <a:ext cx="114300" cy="123825"/>
        </p:xfrm>
        <a:graphic>
          <a:graphicData uri="http://schemas.openxmlformats.org/presentationml/2006/ole">
            <mc:AlternateContent xmlns:mc="http://schemas.openxmlformats.org/markup-compatibility/2006">
              <mc:Choice xmlns:v="urn:schemas-microsoft-com:vml" Requires="v">
                <p:oleObj spid="_x0000_s10352" name="Equation" r:id="rId4" imgW="114102" imgH="126780" progId="Equation.3">
                  <p:embed/>
                </p:oleObj>
              </mc:Choice>
              <mc:Fallback>
                <p:oleObj name="Equation" r:id="rId4" imgW="114102" imgH="12678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143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43" name="Object 4"/>
          <p:cNvGraphicFramePr>
            <a:graphicFrameLocks noChangeAspect="1"/>
          </p:cNvGraphicFramePr>
          <p:nvPr/>
        </p:nvGraphicFramePr>
        <p:xfrm>
          <a:off x="0" y="0"/>
          <a:ext cx="114300" cy="123825"/>
        </p:xfrm>
        <a:graphic>
          <a:graphicData uri="http://schemas.openxmlformats.org/presentationml/2006/ole">
            <mc:AlternateContent xmlns:mc="http://schemas.openxmlformats.org/markup-compatibility/2006">
              <mc:Choice xmlns:v="urn:schemas-microsoft-com:vml" Requires="v">
                <p:oleObj spid="_x0000_s10353" name="Equation" r:id="rId6" imgW="114102" imgH="126780" progId="Equation.3">
                  <p:embed/>
                </p:oleObj>
              </mc:Choice>
              <mc:Fallback>
                <p:oleObj name="Equation" r:id="rId6" imgW="114102" imgH="12678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143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8"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249"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251" name="Rectangle 2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252" name="Rectangle 2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 name="Rectangle 58"/>
          <p:cNvSpPr>
            <a:spLocks noChangeArrowheads="1"/>
          </p:cNvSpPr>
          <p:nvPr/>
        </p:nvSpPr>
        <p:spPr bwMode="auto">
          <a:xfrm>
            <a:off x="485899" y="1905000"/>
            <a:ext cx="751510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Find the e</a:t>
            </a:r>
            <a:r>
              <a:rPr kumimoji="0" lang="en-US" altLang="en-US" b="0" i="0" u="none" strike="noStrike" cap="none" normalizeH="0" baseline="0" dirty="0" smtClean="0" bmk="">
                <a:ln>
                  <a:noFill/>
                </a:ln>
                <a:effectLst/>
                <a:latin typeface="Times New Roman" panose="02020603050405020304" pitchFamily="18" charset="0"/>
                <a:ea typeface="Times New Roman" panose="02020603050405020304" pitchFamily="18" charset="0"/>
                <a:cs typeface="Times New Roman" panose="02020603050405020304" pitchFamily="18" charset="0"/>
              </a:rPr>
              <a:t>igenvalue</a:t>
            </a:r>
            <a:r>
              <a:rPr kumimoji="0" lang="en-US" altLang="en-US" b="0" i="0" u="none" strike="noStrike" cap="none" normalizeH="0" baseline="0" dirty="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s of the </a:t>
            </a:r>
            <a:r>
              <a:rPr kumimoji="0" lang="en-US" altLang="en-US" b="0" i="0" u="none" strike="noStrike" cap="none" normalizeH="0" baseline="0" dirty="0" smtClean="0">
                <a:ln>
                  <a:noFill/>
                </a:ln>
                <a:effectLst/>
                <a:latin typeface="Times New Roman" panose="02020603050405020304" pitchFamily="18" charset="0"/>
                <a:ea typeface="Times New Roman" panose="02020603050405020304" pitchFamily="18" charset="0"/>
                <a:cs typeface="Times New Roman" panose="02020603050405020304" pitchFamily="18" charset="0"/>
                <a:hlinkClick r:id="rId7" action="ppaction://hlinksldjump"/>
              </a:rPr>
              <a:t>physical problem discussed in the beginning of this chapter</a:t>
            </a:r>
            <a:r>
              <a:rPr kumimoji="0" lang="en-US" altLang="en-US" b="0" i="0" u="none" strike="noStrike" cap="none" normalizeH="0" baseline="0" dirty="0" smtClean="0">
                <a:ln>
                  <a:noFill/>
                </a:ln>
                <a:effectLst/>
                <a:latin typeface="Times New Roman" panose="02020603050405020304" pitchFamily="18" charset="0"/>
                <a:ea typeface="Times New Roman" panose="02020603050405020304" pitchFamily="18" charset="0"/>
                <a:cs typeface="Times New Roman" panose="02020603050405020304" pitchFamily="18" charset="0"/>
              </a:rPr>
              <a:t>, that is, find the eigenvalues of the matrix</a:t>
            </a:r>
            <a:endParaRPr kumimoji="0" lang="en-US" altLang="en-US" b="0" i="0" u="none" strike="noStrike" cap="none" normalizeH="0" baseline="0" dirty="0" smtClean="0">
              <a:ln>
                <a:noFill/>
              </a:ln>
              <a:effectLst/>
              <a:latin typeface="Times New Roman" panose="02020603050405020304" pitchFamily="18" charset="0"/>
              <a:cs typeface="Times New Roman" panose="02020603050405020304" pitchFamily="18" charset="0"/>
            </a:endParaRPr>
          </a:p>
        </p:txBody>
      </p:sp>
      <p:sp>
        <p:nvSpPr>
          <p:cNvPr id="4" name="Rectangle 6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708731310"/>
              </p:ext>
            </p:extLst>
          </p:nvPr>
        </p:nvGraphicFramePr>
        <p:xfrm>
          <a:off x="1524001" y="2819402"/>
          <a:ext cx="2057399" cy="705394"/>
        </p:xfrm>
        <a:graphic>
          <a:graphicData uri="http://schemas.openxmlformats.org/presentationml/2006/ole">
            <mc:AlternateContent xmlns:mc="http://schemas.openxmlformats.org/markup-compatibility/2006">
              <mc:Choice xmlns:v="urn:schemas-microsoft-com:vml" Requires="v">
                <p:oleObj spid="_x0000_s10354" name="Equation" r:id="rId8" imgW="1333500" imgH="457200" progId="Equation.3">
                  <p:embed/>
                </p:oleObj>
              </mc:Choice>
              <mc:Fallback>
                <p:oleObj name="Equation" r:id="rId8" imgW="1333500" imgH="457200" progId="Equation.3">
                  <p:embed/>
                  <p:pic>
                    <p:nvPicPr>
                      <p:cNvPr id="0" name="Object 5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4001" y="2819402"/>
                        <a:ext cx="2057399" cy="705394"/>
                      </a:xfrm>
                      <a:prstGeom prst="rect">
                        <a:avLst/>
                      </a:prstGeom>
                      <a:noFill/>
                    </p:spPr>
                  </p:pic>
                </p:oleObj>
              </mc:Fallback>
            </mc:AlternateContent>
          </a:graphicData>
        </a:graphic>
      </p:graphicFrame>
      <p:sp>
        <p:nvSpPr>
          <p:cNvPr id="6" name="Rectangle 5"/>
          <p:cNvSpPr/>
          <p:nvPr/>
        </p:nvSpPr>
        <p:spPr>
          <a:xfrm>
            <a:off x="518597" y="3657600"/>
            <a:ext cx="1005403" cy="369332"/>
          </a:xfrm>
          <a:prstGeom prst="rect">
            <a:avLst/>
          </a:prstGeom>
        </p:spPr>
        <p:txBody>
          <a:bodyPr wrap="none">
            <a:spAutoFit/>
          </a:bodyPr>
          <a:lstStyle/>
          <a:p>
            <a:r>
              <a:rPr lang="en-US" b="1" dirty="0">
                <a:latin typeface="Times New Roman" panose="02020603050405020304" pitchFamily="18" charset="0"/>
                <a:cs typeface="Times New Roman" panose="02020603050405020304" pitchFamily="18" charset="0"/>
              </a:rPr>
              <a:t>Solution</a:t>
            </a:r>
          </a:p>
        </p:txBody>
      </p:sp>
      <p:sp>
        <p:nvSpPr>
          <p:cNvPr id="7" name="Rectangle 6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3761190889"/>
              </p:ext>
            </p:extLst>
          </p:nvPr>
        </p:nvGraphicFramePr>
        <p:xfrm>
          <a:off x="1550611" y="4103131"/>
          <a:ext cx="2692837" cy="633609"/>
        </p:xfrm>
        <a:graphic>
          <a:graphicData uri="http://schemas.openxmlformats.org/presentationml/2006/ole">
            <mc:AlternateContent xmlns:mc="http://schemas.openxmlformats.org/markup-compatibility/2006">
              <mc:Choice xmlns:v="urn:schemas-microsoft-com:vml" Requires="v">
                <p:oleObj spid="_x0000_s10355" name="Equation" r:id="rId10" imgW="1943100" imgH="457200" progId="Equation.3">
                  <p:embed/>
                </p:oleObj>
              </mc:Choice>
              <mc:Fallback>
                <p:oleObj name="Equation" r:id="rId10" imgW="1943100" imgH="457200" progId="Equation.3">
                  <p:embed/>
                  <p:pic>
                    <p:nvPicPr>
                      <p:cNvPr id="0" name="Object 6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50611" y="4103131"/>
                        <a:ext cx="2692837" cy="633609"/>
                      </a:xfrm>
                      <a:prstGeom prst="rect">
                        <a:avLst/>
                      </a:prstGeom>
                      <a:noFill/>
                    </p:spPr>
                  </p:pic>
                </p:oleObj>
              </mc:Fallback>
            </mc:AlternateContent>
          </a:graphicData>
        </a:graphic>
      </p:graphicFrame>
      <p:sp>
        <p:nvSpPr>
          <p:cNvPr id="9" name="Rectangle 6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1847537612"/>
              </p:ext>
            </p:extLst>
          </p:nvPr>
        </p:nvGraphicFramePr>
        <p:xfrm>
          <a:off x="1510145" y="5083209"/>
          <a:ext cx="4890655" cy="326991"/>
        </p:xfrm>
        <a:graphic>
          <a:graphicData uri="http://schemas.openxmlformats.org/presentationml/2006/ole">
            <mc:AlternateContent xmlns:mc="http://schemas.openxmlformats.org/markup-compatibility/2006">
              <mc:Choice xmlns:v="urn:schemas-microsoft-com:vml" Requires="v">
                <p:oleObj spid="_x0000_s10356" name="Equation" r:id="rId12" imgW="3276600" imgH="215900" progId="Equation.3">
                  <p:embed/>
                </p:oleObj>
              </mc:Choice>
              <mc:Fallback>
                <p:oleObj name="Equation" r:id="rId12" imgW="3276600" imgH="215900" progId="Equation.3">
                  <p:embed/>
                  <p:pic>
                    <p:nvPicPr>
                      <p:cNvPr id="0" name="Object 6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10145" y="5083209"/>
                        <a:ext cx="4890655" cy="326991"/>
                      </a:xfrm>
                      <a:prstGeom prst="rect">
                        <a:avLst/>
                      </a:prstGeom>
                      <a:noFill/>
                    </p:spPr>
                  </p:pic>
                </p:oleObj>
              </mc:Fallback>
            </mc:AlternateContent>
          </a:graphicData>
        </a:graphic>
      </p:graphicFrame>
      <p:sp>
        <p:nvSpPr>
          <p:cNvPr id="11" name="Rectangle 6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803997543"/>
              </p:ext>
            </p:extLst>
          </p:nvPr>
        </p:nvGraphicFramePr>
        <p:xfrm>
          <a:off x="1524000" y="5838825"/>
          <a:ext cx="3429000" cy="333375"/>
        </p:xfrm>
        <a:graphic>
          <a:graphicData uri="http://schemas.openxmlformats.org/presentationml/2006/ole">
            <mc:AlternateContent xmlns:mc="http://schemas.openxmlformats.org/markup-compatibility/2006">
              <mc:Choice xmlns:v="urn:schemas-microsoft-com:vml" Requires="v">
                <p:oleObj spid="_x0000_s10357" name="Equation" r:id="rId14" imgW="2057400" imgH="203200" progId="Equation.3">
                  <p:embed/>
                </p:oleObj>
              </mc:Choice>
              <mc:Fallback>
                <p:oleObj name="Equation" r:id="rId14" imgW="2057400" imgH="203200" progId="Equation.3">
                  <p:embed/>
                  <p:pic>
                    <p:nvPicPr>
                      <p:cNvPr id="0" name="Object 6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24000" y="5838825"/>
                        <a:ext cx="3429000" cy="333375"/>
                      </a:xfrm>
                      <a:prstGeom prst="rect">
                        <a:avLst/>
                      </a:prstGeom>
                      <a:noFill/>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mj-lt"/>
              </a:rPr>
              <a:t>Example 1 (cont.)</a:t>
            </a:r>
            <a:endParaRPr lang="en-US" dirty="0">
              <a:latin typeface="+mj-lt"/>
            </a:endParaRPr>
          </a:p>
        </p:txBody>
      </p:sp>
      <p:sp>
        <p:nvSpPr>
          <p:cNvPr id="1127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2"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3"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 name="Rectangle 5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679303870"/>
              </p:ext>
            </p:extLst>
          </p:nvPr>
        </p:nvGraphicFramePr>
        <p:xfrm>
          <a:off x="1389706" y="2057400"/>
          <a:ext cx="2373517" cy="348558"/>
        </p:xfrm>
        <a:graphic>
          <a:graphicData uri="http://schemas.openxmlformats.org/presentationml/2006/ole">
            <mc:AlternateContent xmlns:mc="http://schemas.openxmlformats.org/markup-compatibility/2006">
              <mc:Choice xmlns:v="urn:schemas-microsoft-com:vml" Requires="v">
                <p:oleObj spid="_x0000_s11350" name="Equation" r:id="rId3" imgW="1358310" imgH="203112" progId="Equation.3">
                  <p:embed/>
                </p:oleObj>
              </mc:Choice>
              <mc:Fallback>
                <p:oleObj name="Equation" r:id="rId3" imgW="1358310" imgH="203112" progId="Equation.3">
                  <p:embed/>
                  <p:pic>
                    <p:nvPicPr>
                      <p:cNvPr id="0" name="Object 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9706" y="2057400"/>
                        <a:ext cx="2373517" cy="348558"/>
                      </a:xfrm>
                      <a:prstGeom prst="rect">
                        <a:avLst/>
                      </a:prstGeom>
                      <a:noFill/>
                    </p:spPr>
                  </p:pic>
                </p:oleObj>
              </mc:Fallback>
            </mc:AlternateContent>
          </a:graphicData>
        </a:graphic>
      </p:graphicFrame>
      <p:sp>
        <p:nvSpPr>
          <p:cNvPr id="5" name="Rectangle 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646629596"/>
              </p:ext>
            </p:extLst>
          </p:nvPr>
        </p:nvGraphicFramePr>
        <p:xfrm>
          <a:off x="1389706" y="2667000"/>
          <a:ext cx="4249094" cy="846499"/>
        </p:xfrm>
        <a:graphic>
          <a:graphicData uri="http://schemas.openxmlformats.org/presentationml/2006/ole">
            <mc:AlternateContent xmlns:mc="http://schemas.openxmlformats.org/markup-compatibility/2006">
              <mc:Choice xmlns:v="urn:schemas-microsoft-com:vml" Requires="v">
                <p:oleObj spid="_x0000_s11351" name="Equation" r:id="rId5" imgW="2438400" imgH="482600" progId="Equation.3">
                  <p:embed/>
                </p:oleObj>
              </mc:Choice>
              <mc:Fallback>
                <p:oleObj name="Equation" r:id="rId5" imgW="2438400" imgH="482600" progId="Equation.3">
                  <p:embed/>
                  <p:pic>
                    <p:nvPicPr>
                      <p:cNvPr id="0" name="Object 5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9706" y="2667000"/>
                        <a:ext cx="4249094" cy="846499"/>
                      </a:xfrm>
                      <a:prstGeom prst="rect">
                        <a:avLst/>
                      </a:prstGeom>
                      <a:noFill/>
                    </p:spPr>
                  </p:pic>
                </p:oleObj>
              </mc:Fallback>
            </mc:AlternateContent>
          </a:graphicData>
        </a:graphic>
      </p:graphicFrame>
      <p:sp>
        <p:nvSpPr>
          <p:cNvPr id="7" name="Rectangle 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1184389399"/>
              </p:ext>
            </p:extLst>
          </p:nvPr>
        </p:nvGraphicFramePr>
        <p:xfrm>
          <a:off x="1647825" y="3766242"/>
          <a:ext cx="1643204" cy="680519"/>
        </p:xfrm>
        <a:graphic>
          <a:graphicData uri="http://schemas.openxmlformats.org/presentationml/2006/ole">
            <mc:AlternateContent xmlns:mc="http://schemas.openxmlformats.org/markup-compatibility/2006">
              <mc:Choice xmlns:v="urn:schemas-microsoft-com:vml" Requires="v">
                <p:oleObj spid="_x0000_s11352" name="Equation" r:id="rId7" imgW="939392" imgH="393529" progId="Equation.3">
                  <p:embed/>
                </p:oleObj>
              </mc:Choice>
              <mc:Fallback>
                <p:oleObj name="Equation" r:id="rId7" imgW="939392" imgH="393529" progId="Equation.3">
                  <p:embed/>
                  <p:pic>
                    <p:nvPicPr>
                      <p:cNvPr id="0" name="Object 5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47825" y="3766242"/>
                        <a:ext cx="1643204" cy="680519"/>
                      </a:xfrm>
                      <a:prstGeom prst="rect">
                        <a:avLst/>
                      </a:prstGeom>
                      <a:noFill/>
                    </p:spPr>
                  </p:pic>
                </p:oleObj>
              </mc:Fallback>
            </mc:AlternateContent>
          </a:graphicData>
        </a:graphic>
      </p:graphicFrame>
      <p:sp>
        <p:nvSpPr>
          <p:cNvPr id="9"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175878688"/>
              </p:ext>
            </p:extLst>
          </p:nvPr>
        </p:nvGraphicFramePr>
        <p:xfrm>
          <a:off x="1676400" y="4756842"/>
          <a:ext cx="1676400" cy="348558"/>
        </p:xfrm>
        <a:graphic>
          <a:graphicData uri="http://schemas.openxmlformats.org/presentationml/2006/ole">
            <mc:AlternateContent xmlns:mc="http://schemas.openxmlformats.org/markup-compatibility/2006">
              <mc:Choice xmlns:v="urn:schemas-microsoft-com:vml" Requires="v">
                <p:oleObj spid="_x0000_s11353" name="Equation" r:id="rId9" imgW="965200" imgH="203200" progId="Equation.3">
                  <p:embed/>
                </p:oleObj>
              </mc:Choice>
              <mc:Fallback>
                <p:oleObj name="Equation" r:id="rId9" imgW="965200" imgH="203200" progId="Equation.3">
                  <p:embed/>
                  <p:pic>
                    <p:nvPicPr>
                      <p:cNvPr id="0" name="Object 6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76400" y="4756842"/>
                        <a:ext cx="1676400" cy="348558"/>
                      </a:xfrm>
                      <a:prstGeom prst="rect">
                        <a:avLst/>
                      </a:prstGeom>
                      <a:noFill/>
                    </p:spPr>
                  </p:pic>
                </p:oleObj>
              </mc:Fallback>
            </mc:AlternateContent>
          </a:graphicData>
        </a:graphic>
      </p:graphicFrame>
      <p:sp>
        <p:nvSpPr>
          <p:cNvPr id="11" name="Rectangle 10"/>
          <p:cNvSpPr/>
          <p:nvPr/>
        </p:nvSpPr>
        <p:spPr>
          <a:xfrm>
            <a:off x="561310" y="5498068"/>
            <a:ext cx="3974165"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So the eigenvalues are 3.421 and 0.3288.</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2728"/>
          </a:xfrm>
        </p:spPr>
        <p:txBody>
          <a:bodyPr/>
          <a:lstStyle/>
          <a:p>
            <a:pPr>
              <a:defRPr/>
            </a:pPr>
            <a:r>
              <a:rPr lang="en-US" dirty="0" smtClean="0">
                <a:latin typeface="+mj-lt"/>
              </a:rPr>
              <a:t>Example 2</a:t>
            </a:r>
            <a:endParaRPr lang="en-US" dirty="0">
              <a:latin typeface="+mj-lt"/>
            </a:endParaRPr>
          </a:p>
        </p:txBody>
      </p:sp>
      <p:sp>
        <p:nvSpPr>
          <p:cNvPr id="1127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2"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3"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 name="Rectangle 5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1"/>
          <p:cNvSpPr/>
          <p:nvPr/>
        </p:nvSpPr>
        <p:spPr>
          <a:xfrm>
            <a:off x="611579" y="1676400"/>
            <a:ext cx="2422458"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Find the eigenvectors of</a:t>
            </a:r>
          </a:p>
        </p:txBody>
      </p:sp>
      <p:sp>
        <p:nvSpPr>
          <p:cNvPr id="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1202250200"/>
              </p:ext>
            </p:extLst>
          </p:nvPr>
        </p:nvGraphicFramePr>
        <p:xfrm>
          <a:off x="1371600" y="2024467"/>
          <a:ext cx="2169504" cy="794933"/>
        </p:xfrm>
        <a:graphic>
          <a:graphicData uri="http://schemas.openxmlformats.org/presentationml/2006/ole">
            <mc:AlternateContent xmlns:mc="http://schemas.openxmlformats.org/markup-compatibility/2006">
              <mc:Choice xmlns:v="urn:schemas-microsoft-com:vml" Requires="v">
                <p:oleObj spid="_x0000_s38949" name="Equation" r:id="rId3" imgW="1244600" imgH="457200" progId="Equation.3">
                  <p:embed/>
                </p:oleObj>
              </mc:Choice>
              <mc:Fallback>
                <p:oleObj name="Equation" r:id="rId3" imgW="1244600" imgH="457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2024467"/>
                        <a:ext cx="2169504" cy="794933"/>
                      </a:xfrm>
                      <a:prstGeom prst="rect">
                        <a:avLst/>
                      </a:prstGeom>
                      <a:noFill/>
                    </p:spPr>
                  </p:pic>
                </p:oleObj>
              </mc:Fallback>
            </mc:AlternateContent>
          </a:graphicData>
        </a:graphic>
      </p:graphicFrame>
      <p:sp>
        <p:nvSpPr>
          <p:cNvPr id="15" name="Rectangle 14"/>
          <p:cNvSpPr/>
          <p:nvPr/>
        </p:nvSpPr>
        <p:spPr>
          <a:xfrm>
            <a:off x="609600" y="2971800"/>
            <a:ext cx="7237021" cy="646331"/>
          </a:xfrm>
          <a:prstGeom prst="rect">
            <a:avLst/>
          </a:prstGeom>
        </p:spPr>
        <p:txBody>
          <a:bodyPr wrap="square">
            <a:spAutoFit/>
          </a:bodyPr>
          <a:lstStyle/>
          <a:p>
            <a:r>
              <a:rPr lang="en-US" b="1" dirty="0" smtClean="0">
                <a:latin typeface="Times New Roman" panose="02020603050405020304" pitchFamily="18" charset="0"/>
                <a:cs typeface="Times New Roman" panose="02020603050405020304" pitchFamily="18" charset="0"/>
              </a:rPr>
              <a:t>Solution</a:t>
            </a:r>
            <a:br>
              <a:rPr lang="en-US" b="1" dirty="0" smtClean="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1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 name="Object 16"/>
          <p:cNvGraphicFramePr>
            <a:graphicFrameLocks noChangeAspect="1"/>
          </p:cNvGraphicFramePr>
          <p:nvPr>
            <p:extLst>
              <p:ext uri="{D42A27DB-BD31-4B8C-83A1-F6EECF244321}">
                <p14:modId xmlns:p14="http://schemas.microsoft.com/office/powerpoint/2010/main" val="4284127021"/>
              </p:ext>
            </p:extLst>
          </p:nvPr>
        </p:nvGraphicFramePr>
        <p:xfrm>
          <a:off x="1371600" y="3886200"/>
          <a:ext cx="2362200" cy="355102"/>
        </p:xfrm>
        <a:graphic>
          <a:graphicData uri="http://schemas.openxmlformats.org/presentationml/2006/ole">
            <mc:AlternateContent xmlns:mc="http://schemas.openxmlformats.org/markup-compatibility/2006">
              <mc:Choice xmlns:v="urn:schemas-microsoft-com:vml" Requires="v">
                <p:oleObj spid="_x0000_s38950" name="Equation" r:id="rId5" imgW="1459866" imgH="215806" progId="Equation.3">
                  <p:embed/>
                </p:oleObj>
              </mc:Choice>
              <mc:Fallback>
                <p:oleObj name="Equation" r:id="rId5" imgW="1459866" imgH="215806"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3886200"/>
                        <a:ext cx="2362200" cy="355102"/>
                      </a:xfrm>
                      <a:prstGeom prst="rect">
                        <a:avLst/>
                      </a:prstGeom>
                      <a:noFill/>
                    </p:spPr>
                  </p:pic>
                </p:oleObj>
              </mc:Fallback>
            </mc:AlternateContent>
          </a:graphicData>
        </a:graphic>
      </p:graphicFrame>
      <p:sp>
        <p:nvSpPr>
          <p:cNvPr id="18" name="Rectangle 17"/>
          <p:cNvSpPr/>
          <p:nvPr/>
        </p:nvSpPr>
        <p:spPr>
          <a:xfrm>
            <a:off x="609600" y="4343400"/>
            <a:ext cx="550151" cy="369332"/>
          </a:xfrm>
          <a:prstGeom prst="rect">
            <a:avLst/>
          </a:prstGeom>
        </p:spPr>
        <p:txBody>
          <a:bodyPr wrap="none">
            <a:spAutoFit/>
          </a:bodyPr>
          <a:lstStyle/>
          <a:p>
            <a:r>
              <a:rPr lang="en-US" dirty="0" smtClean="0">
                <a:latin typeface="Times New Roman" panose="02020603050405020304" pitchFamily="18" charset="0"/>
                <a:cs typeface="Times New Roman" panose="02020603050405020304" pitchFamily="18" charset="0"/>
              </a:rPr>
              <a:t>Let </a:t>
            </a:r>
            <a:endParaRPr lang="en-US" dirty="0">
              <a:latin typeface="Times New Roman" panose="02020603050405020304" pitchFamily="18" charset="0"/>
              <a:cs typeface="Times New Roman" panose="02020603050405020304" pitchFamily="18" charset="0"/>
            </a:endParaRPr>
          </a:p>
        </p:txBody>
      </p:sp>
      <p:sp>
        <p:nvSpPr>
          <p:cNvPr id="19"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 name="Object 19"/>
          <p:cNvGraphicFramePr>
            <a:graphicFrameLocks noChangeAspect="1"/>
          </p:cNvGraphicFramePr>
          <p:nvPr>
            <p:extLst>
              <p:ext uri="{D42A27DB-BD31-4B8C-83A1-F6EECF244321}">
                <p14:modId xmlns:p14="http://schemas.microsoft.com/office/powerpoint/2010/main" val="3569517119"/>
              </p:ext>
            </p:extLst>
          </p:nvPr>
        </p:nvGraphicFramePr>
        <p:xfrm>
          <a:off x="1371600" y="4591965"/>
          <a:ext cx="1013486" cy="689171"/>
        </p:xfrm>
        <a:graphic>
          <a:graphicData uri="http://schemas.openxmlformats.org/presentationml/2006/ole">
            <mc:AlternateContent xmlns:mc="http://schemas.openxmlformats.org/markup-compatibility/2006">
              <mc:Choice xmlns:v="urn:schemas-microsoft-com:vml" Requires="v">
                <p:oleObj spid="_x0000_s38951" name="Equation" r:id="rId7" imgW="710891" imgH="482391" progId="Equation.3">
                  <p:embed/>
                </p:oleObj>
              </mc:Choice>
              <mc:Fallback>
                <p:oleObj name="Equation" r:id="rId7" imgW="710891" imgH="482391"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4591965"/>
                        <a:ext cx="1013486" cy="689171"/>
                      </a:xfrm>
                      <a:prstGeom prst="rect">
                        <a:avLst/>
                      </a:prstGeom>
                      <a:noFill/>
                    </p:spPr>
                  </p:pic>
                </p:oleObj>
              </mc:Fallback>
            </mc:AlternateContent>
          </a:graphicData>
        </a:graphic>
      </p:graphicFrame>
      <p:sp>
        <p:nvSpPr>
          <p:cNvPr id="21" name="Rectangle 20"/>
          <p:cNvSpPr/>
          <p:nvPr/>
        </p:nvSpPr>
        <p:spPr>
          <a:xfrm>
            <a:off x="609600" y="5334000"/>
            <a:ext cx="3550972"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be the eigenvector corresponding to </a:t>
            </a:r>
          </a:p>
        </p:txBody>
      </p:sp>
      <p:sp>
        <p:nvSpPr>
          <p:cNvPr id="22"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2635254463"/>
              </p:ext>
            </p:extLst>
          </p:nvPr>
        </p:nvGraphicFramePr>
        <p:xfrm>
          <a:off x="1447800" y="5943600"/>
          <a:ext cx="1066800" cy="345583"/>
        </p:xfrm>
        <a:graphic>
          <a:graphicData uri="http://schemas.openxmlformats.org/presentationml/2006/ole">
            <mc:AlternateContent xmlns:mc="http://schemas.openxmlformats.org/markup-compatibility/2006">
              <mc:Choice xmlns:v="urn:schemas-microsoft-com:vml" Requires="v">
                <p:oleObj spid="_x0000_s38952" name="Equation" r:id="rId9" imgW="672808" imgH="215806" progId="Equation.3">
                  <p:embed/>
                </p:oleObj>
              </mc:Choice>
              <mc:Fallback>
                <p:oleObj name="Equation" r:id="rId9" imgW="672808" imgH="215806"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47800" y="5943600"/>
                        <a:ext cx="1066800" cy="345583"/>
                      </a:xfrm>
                      <a:prstGeom prst="rect">
                        <a:avLst/>
                      </a:prstGeom>
                      <a:noFill/>
                    </p:spPr>
                  </p:pic>
                </p:oleObj>
              </mc:Fallback>
            </mc:AlternateContent>
          </a:graphicData>
        </a:graphic>
      </p:graphicFrame>
      <p:sp>
        <p:nvSpPr>
          <p:cNvPr id="24" name="Rectangle 23"/>
          <p:cNvSpPr/>
          <p:nvPr/>
        </p:nvSpPr>
        <p:spPr>
          <a:xfrm>
            <a:off x="609600" y="3364468"/>
            <a:ext cx="6172200" cy="369332"/>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The eigenvalues have already been found in Example 1 as</a:t>
            </a:r>
          </a:p>
        </p:txBody>
      </p:sp>
    </p:spTree>
    <p:extLst>
      <p:ext uri="{BB962C8B-B14F-4D97-AF65-F5344CB8AC3E}">
        <p14:creationId xmlns:p14="http://schemas.microsoft.com/office/powerpoint/2010/main" val="17351796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mj-lt"/>
              </a:rPr>
              <a:t>Example 2 (cont.)</a:t>
            </a:r>
            <a:endParaRPr lang="en-US" dirty="0">
              <a:latin typeface="+mj-lt"/>
            </a:endParaRPr>
          </a:p>
        </p:txBody>
      </p:sp>
      <p:sp>
        <p:nvSpPr>
          <p:cNvPr id="1127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2"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3"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 name="Rectangle 5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1"/>
          <p:cNvSpPr/>
          <p:nvPr/>
        </p:nvSpPr>
        <p:spPr>
          <a:xfrm>
            <a:off x="609600" y="1676400"/>
            <a:ext cx="774571"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Hence</a:t>
            </a:r>
          </a:p>
        </p:txBody>
      </p:sp>
      <p:sp>
        <p:nvSpPr>
          <p:cNvPr id="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3443201401"/>
              </p:ext>
            </p:extLst>
          </p:nvPr>
        </p:nvGraphicFramePr>
        <p:xfrm>
          <a:off x="1524000" y="2097087"/>
          <a:ext cx="1885953" cy="328613"/>
        </p:xfrm>
        <a:graphic>
          <a:graphicData uri="http://schemas.openxmlformats.org/presentationml/2006/ole">
            <mc:AlternateContent xmlns:mc="http://schemas.openxmlformats.org/markup-compatibility/2006">
              <mc:Choice xmlns:v="urn:schemas-microsoft-com:vml" Requires="v">
                <p:oleObj spid="_x0000_s37936" name="Equation" r:id="rId3" imgW="1256755" imgH="215806" progId="Equation.3">
                  <p:embed/>
                </p:oleObj>
              </mc:Choice>
              <mc:Fallback>
                <p:oleObj name="Equation" r:id="rId3" imgW="1256755" imgH="215806"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097087"/>
                        <a:ext cx="1885953" cy="328613"/>
                      </a:xfrm>
                      <a:prstGeom prst="rect">
                        <a:avLst/>
                      </a:prstGeom>
                      <a:noFill/>
                    </p:spPr>
                  </p:pic>
                </p:oleObj>
              </mc:Fallback>
            </mc:AlternateContent>
          </a:graphicData>
        </a:graphic>
      </p:graphicFrame>
      <p:sp>
        <p:nvSpPr>
          <p:cNvPr id="1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6" name="Object 15"/>
          <p:cNvGraphicFramePr>
            <a:graphicFrameLocks noChangeAspect="1"/>
          </p:cNvGraphicFramePr>
          <p:nvPr>
            <p:extLst>
              <p:ext uri="{D42A27DB-BD31-4B8C-83A1-F6EECF244321}">
                <p14:modId xmlns:p14="http://schemas.microsoft.com/office/powerpoint/2010/main" val="2021190870"/>
              </p:ext>
            </p:extLst>
          </p:nvPr>
        </p:nvGraphicFramePr>
        <p:xfrm>
          <a:off x="1524000" y="2819400"/>
          <a:ext cx="3536574" cy="685800"/>
        </p:xfrm>
        <a:graphic>
          <a:graphicData uri="http://schemas.openxmlformats.org/presentationml/2006/ole">
            <mc:AlternateContent xmlns:mc="http://schemas.openxmlformats.org/markup-compatibility/2006">
              <mc:Choice xmlns:v="urn:schemas-microsoft-com:vml" Requires="v">
                <p:oleObj spid="_x0000_s37937" name="Equation" r:id="rId5" imgW="2501900" imgH="482600" progId="Equation.3">
                  <p:embed/>
                </p:oleObj>
              </mc:Choice>
              <mc:Fallback>
                <p:oleObj name="Equation" r:id="rId5" imgW="2501900" imgH="482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2819400"/>
                        <a:ext cx="3536574" cy="685800"/>
                      </a:xfrm>
                      <a:prstGeom prst="rect">
                        <a:avLst/>
                      </a:prstGeom>
                      <a:noFill/>
                    </p:spPr>
                  </p:pic>
                </p:oleObj>
              </mc:Fallback>
            </mc:AlternateContent>
          </a:graphicData>
        </a:graphic>
      </p:graphicFrame>
      <p:sp>
        <p:nvSpPr>
          <p:cNvPr id="1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 name="Object 17"/>
          <p:cNvGraphicFramePr>
            <a:graphicFrameLocks noChangeAspect="1"/>
          </p:cNvGraphicFramePr>
          <p:nvPr>
            <p:extLst>
              <p:ext uri="{D42A27DB-BD31-4B8C-83A1-F6EECF244321}">
                <p14:modId xmlns:p14="http://schemas.microsoft.com/office/powerpoint/2010/main" val="3759380651"/>
              </p:ext>
            </p:extLst>
          </p:nvPr>
        </p:nvGraphicFramePr>
        <p:xfrm>
          <a:off x="1676400" y="3812679"/>
          <a:ext cx="2571749" cy="683121"/>
        </p:xfrm>
        <a:graphic>
          <a:graphicData uri="http://schemas.openxmlformats.org/presentationml/2006/ole">
            <mc:AlternateContent xmlns:mc="http://schemas.openxmlformats.org/markup-compatibility/2006">
              <mc:Choice xmlns:v="urn:schemas-microsoft-com:vml" Requires="v">
                <p:oleObj spid="_x0000_s37938" name="Equation" r:id="rId7" imgW="1828800" imgH="482600" progId="Equation.3">
                  <p:embed/>
                </p:oleObj>
              </mc:Choice>
              <mc:Fallback>
                <p:oleObj name="Equation" r:id="rId7" imgW="1828800" imgH="4826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76400" y="3812679"/>
                        <a:ext cx="2571749" cy="683121"/>
                      </a:xfrm>
                      <a:prstGeom prst="rect">
                        <a:avLst/>
                      </a:prstGeom>
                      <a:noFill/>
                    </p:spPr>
                  </p:pic>
                </p:oleObj>
              </mc:Fallback>
            </mc:AlternateContent>
          </a:graphicData>
        </a:graphic>
      </p:graphicFrame>
      <p:sp>
        <p:nvSpPr>
          <p:cNvPr id="19" name="Rectangle 18"/>
          <p:cNvSpPr/>
          <p:nvPr/>
        </p:nvSpPr>
        <p:spPr>
          <a:xfrm>
            <a:off x="615189" y="4583668"/>
            <a:ext cx="338554"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If</a:t>
            </a:r>
          </a:p>
        </p:txBody>
      </p:sp>
      <p:sp>
        <p:nvSpPr>
          <p:cNvPr id="20"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 name="Object 20"/>
          <p:cNvGraphicFramePr>
            <a:graphicFrameLocks noChangeAspect="1"/>
          </p:cNvGraphicFramePr>
          <p:nvPr>
            <p:extLst>
              <p:ext uri="{D42A27DB-BD31-4B8C-83A1-F6EECF244321}">
                <p14:modId xmlns:p14="http://schemas.microsoft.com/office/powerpoint/2010/main" val="2352146801"/>
              </p:ext>
            </p:extLst>
          </p:nvPr>
        </p:nvGraphicFramePr>
        <p:xfrm>
          <a:off x="1351260" y="4802537"/>
          <a:ext cx="708682" cy="379063"/>
        </p:xfrm>
        <a:graphic>
          <a:graphicData uri="http://schemas.openxmlformats.org/presentationml/2006/ole">
            <mc:AlternateContent xmlns:mc="http://schemas.openxmlformats.org/markup-compatibility/2006">
              <mc:Choice xmlns:v="urn:schemas-microsoft-com:vml" Requires="v">
                <p:oleObj spid="_x0000_s37939" name="Equation" r:id="rId9" imgW="406048" imgH="215713" progId="Equation.3">
                  <p:embed/>
                </p:oleObj>
              </mc:Choice>
              <mc:Fallback>
                <p:oleObj name="Equation" r:id="rId9" imgW="406048" imgH="215713"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51260" y="4802537"/>
                        <a:ext cx="708682" cy="379063"/>
                      </a:xfrm>
                      <a:prstGeom prst="rect">
                        <a:avLst/>
                      </a:prstGeom>
                      <a:noFill/>
                    </p:spPr>
                  </p:pic>
                </p:oleObj>
              </mc:Fallback>
            </mc:AlternateContent>
          </a:graphicData>
        </a:graphic>
      </p:graphicFrame>
      <p:sp>
        <p:nvSpPr>
          <p:cNvPr id="22" name="Rectangle 21"/>
          <p:cNvSpPr/>
          <p:nvPr/>
        </p:nvSpPr>
        <p:spPr>
          <a:xfrm>
            <a:off x="579281" y="5269468"/>
            <a:ext cx="639919"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then </a:t>
            </a:r>
          </a:p>
        </p:txBody>
      </p:sp>
      <p:sp>
        <p:nvSpPr>
          <p:cNvPr id="23"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4" name="Object 23"/>
          <p:cNvGraphicFramePr>
            <a:graphicFrameLocks noChangeAspect="1"/>
          </p:cNvGraphicFramePr>
          <p:nvPr>
            <p:extLst>
              <p:ext uri="{D42A27DB-BD31-4B8C-83A1-F6EECF244321}">
                <p14:modId xmlns:p14="http://schemas.microsoft.com/office/powerpoint/2010/main" val="3957371611"/>
              </p:ext>
            </p:extLst>
          </p:nvPr>
        </p:nvGraphicFramePr>
        <p:xfrm>
          <a:off x="1333500" y="5638800"/>
          <a:ext cx="1885950" cy="685800"/>
        </p:xfrm>
        <a:graphic>
          <a:graphicData uri="http://schemas.openxmlformats.org/presentationml/2006/ole">
            <mc:AlternateContent xmlns:mc="http://schemas.openxmlformats.org/markup-compatibility/2006">
              <mc:Choice xmlns:v="urn:schemas-microsoft-com:vml" Requires="v">
                <p:oleObj spid="_x0000_s37940" name="Equation" r:id="rId11" imgW="1257300" imgH="457200" progId="Equation.3">
                  <p:embed/>
                </p:oleObj>
              </mc:Choice>
              <mc:Fallback>
                <p:oleObj name="Equation" r:id="rId11" imgW="1257300" imgH="457200" progId="Equation.3">
                  <p:embed/>
                  <p:pic>
                    <p:nvPicPr>
                      <p:cNvPr id="0"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33500" y="5638800"/>
                        <a:ext cx="1885950" cy="685800"/>
                      </a:xfrm>
                      <a:prstGeom prst="rect">
                        <a:avLst/>
                      </a:prstGeom>
                      <a:noFill/>
                    </p:spPr>
                  </p:pic>
                </p:oleObj>
              </mc:Fallback>
            </mc:AlternateContent>
          </a:graphicData>
        </a:graphic>
      </p:graphicFrame>
    </p:spTree>
    <p:extLst>
      <p:ext uri="{BB962C8B-B14F-4D97-AF65-F5344CB8AC3E}">
        <p14:creationId xmlns:p14="http://schemas.microsoft.com/office/powerpoint/2010/main" val="12876688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mj-lt"/>
              </a:rPr>
              <a:t>Example 2 (cont.)</a:t>
            </a:r>
            <a:endParaRPr lang="en-US" dirty="0">
              <a:latin typeface="+mj-lt"/>
            </a:endParaRPr>
          </a:p>
        </p:txBody>
      </p:sp>
      <p:sp>
        <p:nvSpPr>
          <p:cNvPr id="11273"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 name="Rectangle 5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1"/>
          <p:cNvSpPr/>
          <p:nvPr/>
        </p:nvSpPr>
        <p:spPr>
          <a:xfrm>
            <a:off x="533400" y="1752600"/>
            <a:ext cx="7772400" cy="369332"/>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The eigenvector corresponding </a:t>
            </a:r>
            <a:r>
              <a:rPr lang="en-US" dirty="0" smtClean="0">
                <a:latin typeface="Times New Roman" panose="02020603050405020304" pitchFamily="18" charset="0"/>
                <a:cs typeface="Times New Roman" panose="02020603050405020304" pitchFamily="18" charset="0"/>
              </a:rPr>
              <a:t>to                    then is,</a:t>
            </a:r>
            <a:endParaRPr lang="en-US" dirty="0">
              <a:latin typeface="Times New Roman" panose="02020603050405020304" pitchFamily="18" charset="0"/>
              <a:cs typeface="Times New Roman" panose="02020603050405020304" pitchFamily="18" charset="0"/>
            </a:endParaRPr>
          </a:p>
        </p:txBody>
      </p:sp>
      <p:sp>
        <p:nvSpPr>
          <p:cNvPr id="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972368952"/>
              </p:ext>
            </p:extLst>
          </p:nvPr>
        </p:nvGraphicFramePr>
        <p:xfrm>
          <a:off x="3733800" y="1781312"/>
          <a:ext cx="1051481" cy="340620"/>
        </p:xfrm>
        <a:graphic>
          <a:graphicData uri="http://schemas.openxmlformats.org/presentationml/2006/ole">
            <mc:AlternateContent xmlns:mc="http://schemas.openxmlformats.org/markup-compatibility/2006">
              <mc:Choice xmlns:v="urn:schemas-microsoft-com:vml" Requires="v">
                <p:oleObj spid="_x0000_s36939" name="Equation" r:id="rId3" imgW="672808" imgH="215806" progId="Equation.3">
                  <p:embed/>
                </p:oleObj>
              </mc:Choice>
              <mc:Fallback>
                <p:oleObj name="Equation" r:id="rId3" imgW="672808" imgH="215806"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1781312"/>
                        <a:ext cx="1051481" cy="340620"/>
                      </a:xfrm>
                      <a:prstGeom prst="rect">
                        <a:avLst/>
                      </a:prstGeom>
                      <a:noFill/>
                    </p:spPr>
                  </p:pic>
                </p:oleObj>
              </mc:Fallback>
            </mc:AlternateContent>
          </a:graphicData>
        </a:graphic>
      </p:graphicFrame>
      <p:sp>
        <p:nvSpPr>
          <p:cNvPr id="1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6" name="Object 15"/>
          <p:cNvGraphicFramePr>
            <a:graphicFrameLocks noChangeAspect="1"/>
          </p:cNvGraphicFramePr>
          <p:nvPr>
            <p:extLst>
              <p:ext uri="{D42A27DB-BD31-4B8C-83A1-F6EECF244321}">
                <p14:modId xmlns:p14="http://schemas.microsoft.com/office/powerpoint/2010/main" val="882344391"/>
              </p:ext>
            </p:extLst>
          </p:nvPr>
        </p:nvGraphicFramePr>
        <p:xfrm>
          <a:off x="1447800" y="2133599"/>
          <a:ext cx="1773116" cy="703385"/>
        </p:xfrm>
        <a:graphic>
          <a:graphicData uri="http://schemas.openxmlformats.org/presentationml/2006/ole">
            <mc:AlternateContent xmlns:mc="http://schemas.openxmlformats.org/markup-compatibility/2006">
              <mc:Choice xmlns:v="urn:schemas-microsoft-com:vml" Requires="v">
                <p:oleObj spid="_x0000_s36940" name="Equation" r:id="rId5" imgW="1155700" imgH="457200" progId="Equation.3">
                  <p:embed/>
                </p:oleObj>
              </mc:Choice>
              <mc:Fallback>
                <p:oleObj name="Equation" r:id="rId5" imgW="1155700" imgH="4572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7800" y="2133599"/>
                        <a:ext cx="1773116" cy="703385"/>
                      </a:xfrm>
                      <a:prstGeom prst="rect">
                        <a:avLst/>
                      </a:prstGeom>
                      <a:noFill/>
                    </p:spPr>
                  </p:pic>
                </p:oleObj>
              </mc:Fallback>
            </mc:AlternateContent>
          </a:graphicData>
        </a:graphic>
      </p:graphicFrame>
      <p:sp>
        <p:nvSpPr>
          <p:cNvPr id="1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 name="Object 17"/>
          <p:cNvGraphicFramePr>
            <a:graphicFrameLocks noChangeAspect="1"/>
          </p:cNvGraphicFramePr>
          <p:nvPr>
            <p:extLst>
              <p:ext uri="{D42A27DB-BD31-4B8C-83A1-F6EECF244321}">
                <p14:modId xmlns:p14="http://schemas.microsoft.com/office/powerpoint/2010/main" val="4254643033"/>
              </p:ext>
            </p:extLst>
          </p:nvPr>
        </p:nvGraphicFramePr>
        <p:xfrm>
          <a:off x="1752600" y="2954215"/>
          <a:ext cx="1392116" cy="703385"/>
        </p:xfrm>
        <a:graphic>
          <a:graphicData uri="http://schemas.openxmlformats.org/presentationml/2006/ole">
            <mc:AlternateContent xmlns:mc="http://schemas.openxmlformats.org/markup-compatibility/2006">
              <mc:Choice xmlns:v="urn:schemas-microsoft-com:vml" Requires="v">
                <p:oleObj spid="_x0000_s36941" name="Equation" r:id="rId7" imgW="901700" imgH="457200" progId="Equation.3">
                  <p:embed/>
                </p:oleObj>
              </mc:Choice>
              <mc:Fallback>
                <p:oleObj name="Equation" r:id="rId7" imgW="901700" imgH="4572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52600" y="2954215"/>
                        <a:ext cx="1392116" cy="703385"/>
                      </a:xfrm>
                      <a:prstGeom prst="rect">
                        <a:avLst/>
                      </a:prstGeom>
                      <a:noFill/>
                    </p:spPr>
                  </p:pic>
                </p:oleObj>
              </mc:Fallback>
            </mc:AlternateContent>
          </a:graphicData>
        </a:graphic>
      </p:graphicFrame>
      <p:sp>
        <p:nvSpPr>
          <p:cNvPr id="19" name="Rectangle 18"/>
          <p:cNvSpPr/>
          <p:nvPr/>
        </p:nvSpPr>
        <p:spPr>
          <a:xfrm>
            <a:off x="533400" y="3810951"/>
            <a:ext cx="4717958"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The eigenvector corresponding </a:t>
            </a:r>
            <a:r>
              <a:rPr lang="en-US" dirty="0" smtClean="0">
                <a:latin typeface="Times New Roman" panose="02020603050405020304" pitchFamily="18" charset="0"/>
                <a:cs typeface="Times New Roman" panose="02020603050405020304" pitchFamily="18" charset="0"/>
              </a:rPr>
              <a:t>to                     is </a:t>
            </a:r>
            <a:endParaRPr lang="en-US" dirty="0">
              <a:latin typeface="Times New Roman" panose="02020603050405020304" pitchFamily="18" charset="0"/>
              <a:cs typeface="Times New Roman" panose="02020603050405020304" pitchFamily="18" charset="0"/>
            </a:endParaRPr>
          </a:p>
        </p:txBody>
      </p:sp>
      <p:sp>
        <p:nvSpPr>
          <p:cNvPr id="2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 name="Object 20"/>
          <p:cNvGraphicFramePr>
            <a:graphicFrameLocks noChangeAspect="1"/>
          </p:cNvGraphicFramePr>
          <p:nvPr>
            <p:extLst>
              <p:ext uri="{D42A27DB-BD31-4B8C-83A1-F6EECF244321}">
                <p14:modId xmlns:p14="http://schemas.microsoft.com/office/powerpoint/2010/main" val="2709273502"/>
              </p:ext>
            </p:extLst>
          </p:nvPr>
        </p:nvGraphicFramePr>
        <p:xfrm>
          <a:off x="3733800" y="3845222"/>
          <a:ext cx="1067400" cy="345778"/>
        </p:xfrm>
        <a:graphic>
          <a:graphicData uri="http://schemas.openxmlformats.org/presentationml/2006/ole">
            <mc:AlternateContent xmlns:mc="http://schemas.openxmlformats.org/markup-compatibility/2006">
              <mc:Choice xmlns:v="urn:schemas-microsoft-com:vml" Requires="v">
                <p:oleObj spid="_x0000_s36942" name="Equation" r:id="rId9" imgW="672808" imgH="215806" progId="Equation.3">
                  <p:embed/>
                </p:oleObj>
              </mc:Choice>
              <mc:Fallback>
                <p:oleObj name="Equation" r:id="rId9" imgW="672808" imgH="215806"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33800" y="3845222"/>
                        <a:ext cx="1067400" cy="345778"/>
                      </a:xfrm>
                      <a:prstGeom prst="rect">
                        <a:avLst/>
                      </a:prstGeom>
                      <a:noFill/>
                    </p:spPr>
                  </p:pic>
                </p:oleObj>
              </mc:Fallback>
            </mc:AlternateContent>
          </a:graphicData>
        </a:graphic>
      </p:graphicFrame>
      <p:sp>
        <p:nvSpPr>
          <p:cNvPr id="22"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1289830641"/>
              </p:ext>
            </p:extLst>
          </p:nvPr>
        </p:nvGraphicFramePr>
        <p:xfrm>
          <a:off x="2057399" y="4340783"/>
          <a:ext cx="1099039" cy="703385"/>
        </p:xfrm>
        <a:graphic>
          <a:graphicData uri="http://schemas.openxmlformats.org/presentationml/2006/ole">
            <mc:AlternateContent xmlns:mc="http://schemas.openxmlformats.org/markup-compatibility/2006">
              <mc:Choice xmlns:v="urn:schemas-microsoft-com:vml" Requires="v">
                <p:oleObj spid="_x0000_s36943" name="Equation" r:id="rId11" imgW="711200" imgH="457200" progId="Equation.3">
                  <p:embed/>
                </p:oleObj>
              </mc:Choice>
              <mc:Fallback>
                <p:oleObj name="Equation" r:id="rId11" imgW="711200" imgH="457200"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57399" y="4340783"/>
                        <a:ext cx="1099039" cy="703385"/>
                      </a:xfrm>
                      <a:prstGeom prst="rect">
                        <a:avLst/>
                      </a:prstGeom>
                      <a:noFill/>
                    </p:spPr>
                  </p:pic>
                </p:oleObj>
              </mc:Fallback>
            </mc:AlternateContent>
          </a:graphicData>
        </a:graphic>
      </p:graphicFrame>
      <p:sp>
        <p:nvSpPr>
          <p:cNvPr id="25"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9" name="Rectangle 15"/>
          <p:cNvSpPr>
            <a:spLocks noChangeArrowheads="1"/>
          </p:cNvSpPr>
          <p:nvPr/>
        </p:nvSpPr>
        <p:spPr bwMode="auto">
          <a:xfrm>
            <a:off x="533400" y="5190652"/>
            <a:ext cx="598747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Similarly, the eigenvector corresponding to                       is</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30" name="Rectangle 1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1" name="Object 30"/>
          <p:cNvGraphicFramePr>
            <a:graphicFrameLocks noChangeAspect="1"/>
          </p:cNvGraphicFramePr>
          <p:nvPr>
            <p:extLst>
              <p:ext uri="{D42A27DB-BD31-4B8C-83A1-F6EECF244321}">
                <p14:modId xmlns:p14="http://schemas.microsoft.com/office/powerpoint/2010/main" val="1456970830"/>
              </p:ext>
            </p:extLst>
          </p:nvPr>
        </p:nvGraphicFramePr>
        <p:xfrm>
          <a:off x="4590036" y="5215820"/>
          <a:ext cx="1201164" cy="346780"/>
        </p:xfrm>
        <a:graphic>
          <a:graphicData uri="http://schemas.openxmlformats.org/presentationml/2006/ole">
            <mc:AlternateContent xmlns:mc="http://schemas.openxmlformats.org/markup-compatibility/2006">
              <mc:Choice xmlns:v="urn:schemas-microsoft-com:vml" Requires="v">
                <p:oleObj spid="_x0000_s36944" name="Equation" r:id="rId13" imgW="761760" imgH="215640" progId="Equation.3">
                  <p:embed/>
                </p:oleObj>
              </mc:Choice>
              <mc:Fallback>
                <p:oleObj name="Equation" r:id="rId13" imgW="761760" imgH="215640" progId="Equation.3">
                  <p:embed/>
                  <p:pic>
                    <p:nvPicPr>
                      <p:cNvPr id="0" name="Object 16"/>
                      <p:cNvPicPr>
                        <a:picLocks noChangeAspect="1" noChangeArrowheads="1"/>
                      </p:cNvPicPr>
                      <p:nvPr/>
                    </p:nvPicPr>
                    <p:blipFill>
                      <a:blip r:embed="rId14"/>
                      <a:srcRect/>
                      <a:stretch>
                        <a:fillRect/>
                      </a:stretch>
                    </p:blipFill>
                    <p:spPr bwMode="auto">
                      <a:xfrm>
                        <a:off x="4590036" y="5215820"/>
                        <a:ext cx="1201164" cy="346780"/>
                      </a:xfrm>
                      <a:prstGeom prst="rect">
                        <a:avLst/>
                      </a:prstGeom>
                      <a:noFill/>
                    </p:spPr>
                  </p:pic>
                </p:oleObj>
              </mc:Fallback>
            </mc:AlternateContent>
          </a:graphicData>
        </a:graphic>
      </p:graphicFrame>
      <p:sp>
        <p:nvSpPr>
          <p:cNvPr id="11264" name="Rectangle 2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265" name="Object 11264"/>
          <p:cNvGraphicFramePr>
            <a:graphicFrameLocks noChangeAspect="1"/>
          </p:cNvGraphicFramePr>
          <p:nvPr>
            <p:extLst>
              <p:ext uri="{D42A27DB-BD31-4B8C-83A1-F6EECF244321}">
                <p14:modId xmlns:p14="http://schemas.microsoft.com/office/powerpoint/2010/main" val="1770281485"/>
              </p:ext>
            </p:extLst>
          </p:nvPr>
        </p:nvGraphicFramePr>
        <p:xfrm>
          <a:off x="2057400" y="5636183"/>
          <a:ext cx="762000" cy="703385"/>
        </p:xfrm>
        <a:graphic>
          <a:graphicData uri="http://schemas.openxmlformats.org/presentationml/2006/ole">
            <mc:AlternateContent xmlns:mc="http://schemas.openxmlformats.org/markup-compatibility/2006">
              <mc:Choice xmlns:v="urn:schemas-microsoft-com:vml" Requires="v">
                <p:oleObj spid="_x0000_s36945" name="Equation" r:id="rId15" imgW="495085" imgH="457002" progId="Equation.3">
                  <p:embed/>
                </p:oleObj>
              </mc:Choice>
              <mc:Fallback>
                <p:oleObj name="Equation" r:id="rId15" imgW="495085" imgH="457002" progId="Equation.3">
                  <p:embed/>
                  <p:pic>
                    <p:nvPicPr>
                      <p:cNvPr id="0" name="Object 2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057400" y="5636183"/>
                        <a:ext cx="762000" cy="703385"/>
                      </a:xfrm>
                      <a:prstGeom prst="rect">
                        <a:avLst/>
                      </a:prstGeom>
                      <a:noFill/>
                    </p:spPr>
                  </p:pic>
                </p:oleObj>
              </mc:Fallback>
            </mc:AlternateContent>
          </a:graphicData>
        </a:graphic>
      </p:graphicFrame>
    </p:spTree>
    <p:extLst>
      <p:ext uri="{BB962C8B-B14F-4D97-AF65-F5344CB8AC3E}">
        <p14:creationId xmlns:p14="http://schemas.microsoft.com/office/powerpoint/2010/main" val="838493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447800"/>
            <a:ext cx="8077200" cy="2133600"/>
          </a:xfrm>
        </p:spPr>
        <p:txBody>
          <a:bodyPr>
            <a:noAutofit/>
          </a:bodyPr>
          <a:lstStyle/>
          <a:p>
            <a:r>
              <a:rPr lang="en-US" sz="4800" dirty="0"/>
              <a:t>Eigenvalues and Eigenvectors</a:t>
            </a:r>
          </a:p>
        </p:txBody>
      </p:sp>
      <p:sp>
        <p:nvSpPr>
          <p:cNvPr id="40963" name="TextBox 3"/>
          <p:cNvSpPr txBox="1">
            <a:spLocks noChangeArrowheads="1"/>
          </p:cNvSpPr>
          <p:nvPr/>
        </p:nvSpPr>
        <p:spPr bwMode="auto">
          <a:xfrm>
            <a:off x="2286000" y="5410200"/>
            <a:ext cx="4191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buSzPct val="80000"/>
            </a:pPr>
            <a:r>
              <a:rPr lang="en-US" altLang="en-US" dirty="0">
                <a:solidFill>
                  <a:schemeClr val="bg1"/>
                </a:solidFill>
                <a:latin typeface="Corbel" pitchFamily="34" charset="0"/>
                <a:hlinkClick r:id="rId3"/>
              </a:rPr>
              <a:t>http://nm.MathForCollege.com</a:t>
            </a:r>
            <a:endParaRPr lang="en-US" altLang="en-US" dirty="0">
              <a:solidFill>
                <a:schemeClr val="bg1"/>
              </a:solidFill>
              <a:latin typeface="Corbel" pitchFamily="34" charset="0"/>
            </a:endParaRPr>
          </a:p>
          <a:p>
            <a:pPr eaLnBrk="1" hangingPunct="1"/>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mj-lt"/>
              </a:rPr>
              <a:t>Example 3</a:t>
            </a:r>
            <a:endParaRPr lang="en-US" dirty="0">
              <a:latin typeface="+mj-lt"/>
            </a:endParaRPr>
          </a:p>
        </p:txBody>
      </p:sp>
      <p:sp>
        <p:nvSpPr>
          <p:cNvPr id="1127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2"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3"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 name="Rectangle 5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1"/>
          <p:cNvSpPr/>
          <p:nvPr/>
        </p:nvSpPr>
        <p:spPr>
          <a:xfrm>
            <a:off x="609600" y="1600200"/>
            <a:ext cx="4019049"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Find the eigenvalues and eigenvectors of </a:t>
            </a:r>
          </a:p>
        </p:txBody>
      </p:sp>
      <p:sp>
        <p:nvSpPr>
          <p:cNvPr id="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1029323468"/>
              </p:ext>
            </p:extLst>
          </p:nvPr>
        </p:nvGraphicFramePr>
        <p:xfrm>
          <a:off x="1676400" y="2133600"/>
          <a:ext cx="2218944" cy="990600"/>
        </p:xfrm>
        <a:graphic>
          <a:graphicData uri="http://schemas.openxmlformats.org/presentationml/2006/ole">
            <mc:AlternateContent xmlns:mc="http://schemas.openxmlformats.org/markup-compatibility/2006">
              <mc:Choice xmlns:v="urn:schemas-microsoft-com:vml" Requires="v">
                <p:oleObj spid="_x0000_s35884" name="Equation" r:id="rId3" imgW="1600200" imgH="711200" progId="Equation.3">
                  <p:embed/>
                </p:oleObj>
              </mc:Choice>
              <mc:Fallback>
                <p:oleObj name="Equation" r:id="rId3" imgW="1600200" imgH="711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2133600"/>
                        <a:ext cx="2218944" cy="990600"/>
                      </a:xfrm>
                      <a:prstGeom prst="rect">
                        <a:avLst/>
                      </a:prstGeom>
                      <a:noFill/>
                    </p:spPr>
                  </p:pic>
                </p:oleObj>
              </mc:Fallback>
            </mc:AlternateContent>
          </a:graphicData>
        </a:graphic>
      </p:graphicFrame>
      <p:sp>
        <p:nvSpPr>
          <p:cNvPr id="15" name="Rectangle 14"/>
          <p:cNvSpPr/>
          <p:nvPr/>
        </p:nvSpPr>
        <p:spPr>
          <a:xfrm>
            <a:off x="609600" y="3364468"/>
            <a:ext cx="1005403" cy="369332"/>
          </a:xfrm>
          <a:prstGeom prst="rect">
            <a:avLst/>
          </a:prstGeom>
        </p:spPr>
        <p:txBody>
          <a:bodyPr wrap="none">
            <a:spAutoFit/>
          </a:bodyPr>
          <a:lstStyle/>
          <a:p>
            <a:r>
              <a:rPr lang="en-US" b="1" dirty="0">
                <a:latin typeface="Times New Roman" panose="02020603050405020304" pitchFamily="18" charset="0"/>
                <a:cs typeface="Times New Roman" panose="02020603050405020304" pitchFamily="18" charset="0"/>
              </a:rPr>
              <a:t>Solution</a:t>
            </a:r>
          </a:p>
        </p:txBody>
      </p:sp>
      <p:sp>
        <p:nvSpPr>
          <p:cNvPr id="16" name="Rectangle 15"/>
          <p:cNvSpPr/>
          <p:nvPr/>
        </p:nvSpPr>
        <p:spPr>
          <a:xfrm>
            <a:off x="622465" y="3821668"/>
            <a:ext cx="3756156"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The characteristic equation is given by</a:t>
            </a:r>
          </a:p>
        </p:txBody>
      </p:sp>
      <p:sp>
        <p:nvSpPr>
          <p:cNvPr id="1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 name="Object 17"/>
          <p:cNvGraphicFramePr>
            <a:graphicFrameLocks noChangeAspect="1"/>
          </p:cNvGraphicFramePr>
          <p:nvPr>
            <p:extLst>
              <p:ext uri="{D42A27DB-BD31-4B8C-83A1-F6EECF244321}">
                <p14:modId xmlns:p14="http://schemas.microsoft.com/office/powerpoint/2010/main" val="2079643491"/>
              </p:ext>
            </p:extLst>
          </p:nvPr>
        </p:nvGraphicFramePr>
        <p:xfrm>
          <a:off x="1714500" y="4315968"/>
          <a:ext cx="1637792" cy="277368"/>
        </p:xfrm>
        <a:graphic>
          <a:graphicData uri="http://schemas.openxmlformats.org/presentationml/2006/ole">
            <mc:AlternateContent xmlns:mc="http://schemas.openxmlformats.org/markup-compatibility/2006">
              <mc:Choice xmlns:v="urn:schemas-microsoft-com:vml" Requires="v">
                <p:oleObj spid="_x0000_s35885" name="Equation" r:id="rId5" imgW="1180588" imgH="203112" progId="Equation.3">
                  <p:embed/>
                </p:oleObj>
              </mc:Choice>
              <mc:Fallback>
                <p:oleObj name="Equation" r:id="rId5" imgW="1180588" imgH="203112"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14500" y="4315968"/>
                        <a:ext cx="1637792" cy="277368"/>
                      </a:xfrm>
                      <a:prstGeom prst="rect">
                        <a:avLst/>
                      </a:prstGeom>
                      <a:noFill/>
                    </p:spPr>
                  </p:pic>
                </p:oleObj>
              </mc:Fallback>
            </mc:AlternateContent>
          </a:graphicData>
        </a:graphic>
      </p:graphicFrame>
      <p:sp>
        <p:nvSpPr>
          <p:cNvPr id="19"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 name="Object 19"/>
          <p:cNvGraphicFramePr>
            <a:graphicFrameLocks noChangeAspect="1"/>
          </p:cNvGraphicFramePr>
          <p:nvPr>
            <p:extLst>
              <p:ext uri="{D42A27DB-BD31-4B8C-83A1-F6EECF244321}">
                <p14:modId xmlns:p14="http://schemas.microsoft.com/office/powerpoint/2010/main" val="670223032"/>
              </p:ext>
            </p:extLst>
          </p:nvPr>
        </p:nvGraphicFramePr>
        <p:xfrm>
          <a:off x="1676400" y="4876800"/>
          <a:ext cx="2800096" cy="990600"/>
        </p:xfrm>
        <a:graphic>
          <a:graphicData uri="http://schemas.openxmlformats.org/presentationml/2006/ole">
            <mc:AlternateContent xmlns:mc="http://schemas.openxmlformats.org/markup-compatibility/2006">
              <mc:Choice xmlns:v="urn:schemas-microsoft-com:vml" Requires="v">
                <p:oleObj spid="_x0000_s35886" name="Equation" r:id="rId7" imgW="2019300" imgH="711200" progId="Equation.3">
                  <p:embed/>
                </p:oleObj>
              </mc:Choice>
              <mc:Fallback>
                <p:oleObj name="Equation" r:id="rId7" imgW="2019300" imgH="7112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76400" y="4876800"/>
                        <a:ext cx="2800096" cy="990600"/>
                      </a:xfrm>
                      <a:prstGeom prst="rect">
                        <a:avLst/>
                      </a:prstGeom>
                      <a:noFill/>
                    </p:spPr>
                  </p:pic>
                </p:oleObj>
              </mc:Fallback>
            </mc:AlternateContent>
          </a:graphicData>
        </a:graphic>
      </p:graphicFrame>
      <p:sp>
        <p:nvSpPr>
          <p:cNvPr id="21"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 name="Object 21"/>
          <p:cNvGraphicFramePr>
            <a:graphicFrameLocks noChangeAspect="1"/>
          </p:cNvGraphicFramePr>
          <p:nvPr>
            <p:extLst>
              <p:ext uri="{D42A27DB-BD31-4B8C-83A1-F6EECF244321}">
                <p14:modId xmlns:p14="http://schemas.microsoft.com/office/powerpoint/2010/main" val="733622144"/>
              </p:ext>
            </p:extLst>
          </p:nvPr>
        </p:nvGraphicFramePr>
        <p:xfrm>
          <a:off x="1676400" y="6068568"/>
          <a:ext cx="6088888" cy="277368"/>
        </p:xfrm>
        <a:graphic>
          <a:graphicData uri="http://schemas.openxmlformats.org/presentationml/2006/ole">
            <mc:AlternateContent xmlns:mc="http://schemas.openxmlformats.org/markup-compatibility/2006">
              <mc:Choice xmlns:v="urn:schemas-microsoft-com:vml" Requires="v">
                <p:oleObj spid="_x0000_s35887" name="Equation" r:id="rId9" imgW="4394200" imgH="203200" progId="Equation.3">
                  <p:embed/>
                </p:oleObj>
              </mc:Choice>
              <mc:Fallback>
                <p:oleObj name="Equation" r:id="rId9" imgW="4394200" imgH="2032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76400" y="6068568"/>
                        <a:ext cx="6088888" cy="277368"/>
                      </a:xfrm>
                      <a:prstGeom prst="rect">
                        <a:avLst/>
                      </a:prstGeom>
                      <a:noFill/>
                    </p:spPr>
                  </p:pic>
                </p:oleObj>
              </mc:Fallback>
            </mc:AlternateContent>
          </a:graphicData>
        </a:graphic>
      </p:graphicFrame>
      <p:sp>
        <p:nvSpPr>
          <p:cNvPr id="23"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2027828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mj-lt"/>
              </a:rPr>
              <a:t>Example 3 (cont.)</a:t>
            </a:r>
            <a:endParaRPr lang="en-US" dirty="0">
              <a:latin typeface="+mj-lt"/>
            </a:endParaRPr>
          </a:p>
        </p:txBody>
      </p:sp>
      <p:sp>
        <p:nvSpPr>
          <p:cNvPr id="5" name="Rectangle 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3152000031"/>
              </p:ext>
            </p:extLst>
          </p:nvPr>
        </p:nvGraphicFramePr>
        <p:xfrm>
          <a:off x="1143000" y="1981200"/>
          <a:ext cx="2286000" cy="325994"/>
        </p:xfrm>
        <a:graphic>
          <a:graphicData uri="http://schemas.openxmlformats.org/presentationml/2006/ole">
            <mc:AlternateContent xmlns:mc="http://schemas.openxmlformats.org/markup-compatibility/2006">
              <mc:Choice xmlns:v="urn:schemas-microsoft-com:vml" Requires="v">
                <p:oleObj spid="_x0000_s34844" name="Equation" r:id="rId3" imgW="1396394" imgH="203112" progId="Equation.3">
                  <p:embed/>
                </p:oleObj>
              </mc:Choice>
              <mc:Fallback>
                <p:oleObj name="Equation" r:id="rId3" imgW="1396394" imgH="203112" progId="Equation.3">
                  <p:embed/>
                  <p:pic>
                    <p:nvPicPr>
                      <p:cNvPr id="0" name="Object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981200"/>
                        <a:ext cx="2286000" cy="325994"/>
                      </a:xfrm>
                      <a:prstGeom prst="rect">
                        <a:avLst/>
                      </a:prstGeom>
                      <a:noFill/>
                      <a:ln>
                        <a:noFill/>
                      </a:ln>
                    </p:spPr>
                  </p:pic>
                </p:oleObj>
              </mc:Fallback>
            </mc:AlternateContent>
          </a:graphicData>
        </a:graphic>
      </p:graphicFrame>
      <p:sp>
        <p:nvSpPr>
          <p:cNvPr id="13" name="Rectangle 12"/>
          <p:cNvSpPr/>
          <p:nvPr/>
        </p:nvSpPr>
        <p:spPr>
          <a:xfrm>
            <a:off x="503887" y="2569029"/>
            <a:ext cx="3454792"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The roots of the above equation are</a:t>
            </a:r>
          </a:p>
        </p:txBody>
      </p:sp>
      <p:sp>
        <p:nvSpPr>
          <p:cNvPr id="14"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218291307"/>
              </p:ext>
            </p:extLst>
          </p:nvPr>
        </p:nvGraphicFramePr>
        <p:xfrm>
          <a:off x="1335312" y="3124200"/>
          <a:ext cx="1407888" cy="304800"/>
        </p:xfrm>
        <a:graphic>
          <a:graphicData uri="http://schemas.openxmlformats.org/presentationml/2006/ole">
            <mc:AlternateContent xmlns:mc="http://schemas.openxmlformats.org/markup-compatibility/2006">
              <mc:Choice xmlns:v="urn:schemas-microsoft-com:vml" Requires="v">
                <p:oleObj spid="_x0000_s34845" name="Equation" r:id="rId5" imgW="926698" imgH="203112" progId="Equation.3">
                  <p:embed/>
                </p:oleObj>
              </mc:Choice>
              <mc:Fallback>
                <p:oleObj name="Equation" r:id="rId5" imgW="926698" imgH="203112"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5312" y="3124200"/>
                        <a:ext cx="1407888" cy="304800"/>
                      </a:xfrm>
                      <a:prstGeom prst="rect">
                        <a:avLst/>
                      </a:prstGeom>
                      <a:noFill/>
                    </p:spPr>
                  </p:pic>
                </p:oleObj>
              </mc:Fallback>
            </mc:AlternateContent>
          </a:graphicData>
        </a:graphic>
      </p:graphicFrame>
      <p:sp>
        <p:nvSpPr>
          <p:cNvPr id="16" name="Rectangle 4"/>
          <p:cNvSpPr>
            <a:spLocks noChangeArrowheads="1"/>
          </p:cNvSpPr>
          <p:nvPr/>
        </p:nvSpPr>
        <p:spPr bwMode="auto">
          <a:xfrm>
            <a:off x="530811" y="3684530"/>
            <a:ext cx="80010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Note that there are eigenvalues that are repeated.  Since there are only two distinct eigenvalues, there are only two </a:t>
            </a:r>
            <a:r>
              <a:rPr kumimoji="0" lang="en-US" altLang="en-US"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eigenspaces</a:t>
            </a:r>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But, corresponding to </a:t>
            </a:r>
            <a:r>
              <a:rPr lang="en-US" dirty="0">
                <a:latin typeface="Times New Roman" panose="02020603050405020304" pitchFamily="18" charset="0"/>
                <a:cs typeface="Times New Roman" panose="02020603050405020304" pitchFamily="18" charset="0"/>
                <a:sym typeface="Symbol"/>
              </a:rPr>
              <a:t></a:t>
            </a:r>
            <a:r>
              <a:rPr lang="en-US" dirty="0">
                <a:latin typeface="Times New Roman" panose="02020603050405020304" pitchFamily="18" charset="0"/>
                <a:cs typeface="Times New Roman" panose="02020603050405020304" pitchFamily="18" charset="0"/>
              </a:rPr>
              <a:t> = 0.5 there should be two eigenvectors that form a basis for the eigenspace.</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7" name="Rectangle 5"/>
          <p:cNvSpPr>
            <a:spLocks noChangeArrowheads="1"/>
          </p:cNvSpPr>
          <p:nvPr/>
        </p:nvSpPr>
        <p:spPr bwMode="auto">
          <a:xfrm>
            <a:off x="496495" y="4636006"/>
            <a:ext cx="270131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To find the eigenspaces, let</a:t>
            </a:r>
            <a:endParaRPr kumimoji="0" lang="en-US" altLang="en-US"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8"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 name="Object 18"/>
          <p:cNvGraphicFramePr>
            <a:graphicFrameLocks noChangeAspect="1"/>
          </p:cNvGraphicFramePr>
          <p:nvPr>
            <p:extLst>
              <p:ext uri="{D42A27DB-BD31-4B8C-83A1-F6EECF244321}">
                <p14:modId xmlns:p14="http://schemas.microsoft.com/office/powerpoint/2010/main" val="1782979373"/>
              </p:ext>
            </p:extLst>
          </p:nvPr>
        </p:nvGraphicFramePr>
        <p:xfrm>
          <a:off x="1371600" y="5170603"/>
          <a:ext cx="1001597" cy="1001597"/>
        </p:xfrm>
        <a:graphic>
          <a:graphicData uri="http://schemas.openxmlformats.org/presentationml/2006/ole">
            <mc:AlternateContent xmlns:mc="http://schemas.openxmlformats.org/markup-compatibility/2006">
              <mc:Choice xmlns:v="urn:schemas-microsoft-com:vml" Requires="v">
                <p:oleObj spid="_x0000_s34846" name="Equation" r:id="rId7" imgW="710891" imgH="710891" progId="Equation.3">
                  <p:embed/>
                </p:oleObj>
              </mc:Choice>
              <mc:Fallback>
                <p:oleObj name="Equation" r:id="rId7" imgW="710891" imgH="710891"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5170603"/>
                        <a:ext cx="1001597" cy="1001597"/>
                      </a:xfrm>
                      <a:prstGeom prst="rect">
                        <a:avLst/>
                      </a:prstGeom>
                      <a:noFill/>
                    </p:spPr>
                  </p:pic>
                </p:oleObj>
              </mc:Fallback>
            </mc:AlternateContent>
          </a:graphicData>
        </a:graphic>
      </p:graphicFrame>
    </p:spTree>
    <p:extLst>
      <p:ext uri="{BB962C8B-B14F-4D97-AF65-F5344CB8AC3E}">
        <p14:creationId xmlns:p14="http://schemas.microsoft.com/office/powerpoint/2010/main" val="14829282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mj-lt"/>
              </a:rPr>
              <a:t>Example </a:t>
            </a:r>
            <a:r>
              <a:rPr lang="en-US" dirty="0">
                <a:latin typeface="+mj-lt"/>
              </a:rPr>
              <a:t>3</a:t>
            </a:r>
            <a:r>
              <a:rPr lang="en-US" dirty="0" smtClean="0">
                <a:latin typeface="+mj-lt"/>
              </a:rPr>
              <a:t> (cont.)</a:t>
            </a:r>
            <a:endParaRPr lang="en-US" dirty="0">
              <a:latin typeface="+mj-lt"/>
            </a:endParaRPr>
          </a:p>
        </p:txBody>
      </p:sp>
      <p:sp>
        <p:nvSpPr>
          <p:cNvPr id="1127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2"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3"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 name="Rectangle 5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1"/>
          <p:cNvSpPr/>
          <p:nvPr/>
        </p:nvSpPr>
        <p:spPr>
          <a:xfrm>
            <a:off x="457200" y="1600200"/>
            <a:ext cx="806631"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Given </a:t>
            </a:r>
          </a:p>
        </p:txBody>
      </p:sp>
      <p:sp>
        <p:nvSpPr>
          <p:cNvPr id="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3646083847"/>
              </p:ext>
            </p:extLst>
          </p:nvPr>
        </p:nvGraphicFramePr>
        <p:xfrm>
          <a:off x="1336424" y="1981200"/>
          <a:ext cx="1473200" cy="266700"/>
        </p:xfrm>
        <a:graphic>
          <a:graphicData uri="http://schemas.openxmlformats.org/presentationml/2006/ole">
            <mc:AlternateContent xmlns:mc="http://schemas.openxmlformats.org/markup-compatibility/2006">
              <mc:Choice xmlns:v="urn:schemas-microsoft-com:vml" Requires="v">
                <p:oleObj spid="_x0000_s33829" name="Equation" r:id="rId3" imgW="1104900" imgH="203200" progId="Equation.3">
                  <p:embed/>
                </p:oleObj>
              </mc:Choice>
              <mc:Fallback>
                <p:oleObj name="Equation" r:id="rId3" imgW="1104900" imgH="203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6424" y="1981200"/>
                        <a:ext cx="1473200" cy="266700"/>
                      </a:xfrm>
                      <a:prstGeom prst="rect">
                        <a:avLst/>
                      </a:prstGeom>
                      <a:noFill/>
                    </p:spPr>
                  </p:pic>
                </p:oleObj>
              </mc:Fallback>
            </mc:AlternateContent>
          </a:graphicData>
        </a:graphic>
      </p:graphicFrame>
      <p:sp>
        <p:nvSpPr>
          <p:cNvPr id="15" name="Rectangle 14"/>
          <p:cNvSpPr/>
          <p:nvPr/>
        </p:nvSpPr>
        <p:spPr>
          <a:xfrm>
            <a:off x="509493" y="2286000"/>
            <a:ext cx="582211"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then</a:t>
            </a:r>
          </a:p>
        </p:txBody>
      </p:sp>
      <p:sp>
        <p:nvSpPr>
          <p:cNvPr id="1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 name="Object 16"/>
          <p:cNvGraphicFramePr>
            <a:graphicFrameLocks noChangeAspect="1"/>
          </p:cNvGraphicFramePr>
          <p:nvPr>
            <p:extLst>
              <p:ext uri="{D42A27DB-BD31-4B8C-83A1-F6EECF244321}">
                <p14:modId xmlns:p14="http://schemas.microsoft.com/office/powerpoint/2010/main" val="802376117"/>
              </p:ext>
            </p:extLst>
          </p:nvPr>
        </p:nvGraphicFramePr>
        <p:xfrm>
          <a:off x="1308715" y="2743200"/>
          <a:ext cx="2984500" cy="952500"/>
        </p:xfrm>
        <a:graphic>
          <a:graphicData uri="http://schemas.openxmlformats.org/presentationml/2006/ole">
            <mc:AlternateContent xmlns:mc="http://schemas.openxmlformats.org/markup-compatibility/2006">
              <mc:Choice xmlns:v="urn:schemas-microsoft-com:vml" Requires="v">
                <p:oleObj spid="_x0000_s33830" name="Equation" r:id="rId5" imgW="2235200" imgH="711200" progId="Equation.3">
                  <p:embed/>
                </p:oleObj>
              </mc:Choice>
              <mc:Fallback>
                <p:oleObj name="Equation" r:id="rId5" imgW="2235200" imgH="7112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08715" y="2743200"/>
                        <a:ext cx="2984500" cy="952500"/>
                      </a:xfrm>
                      <a:prstGeom prst="rect">
                        <a:avLst/>
                      </a:prstGeom>
                      <a:noFill/>
                    </p:spPr>
                  </p:pic>
                </p:oleObj>
              </mc:Fallback>
            </mc:AlternateContent>
          </a:graphicData>
        </a:graphic>
      </p:graphicFrame>
      <p:sp>
        <p:nvSpPr>
          <p:cNvPr id="18" name="Rectangle 17"/>
          <p:cNvSpPr/>
          <p:nvPr/>
        </p:nvSpPr>
        <p:spPr>
          <a:xfrm>
            <a:off x="509493" y="3810000"/>
            <a:ext cx="1396536" cy="369332"/>
          </a:xfrm>
          <a:prstGeom prst="rect">
            <a:avLst/>
          </a:prstGeom>
        </p:spPr>
        <p:txBody>
          <a:bodyPr wrap="none">
            <a:spAutoFit/>
          </a:bodyPr>
          <a:lstStyle/>
          <a:p>
            <a:r>
              <a:rPr lang="en-US" dirty="0" smtClean="0">
                <a:latin typeface="Times New Roman" panose="02020603050405020304" pitchFamily="18" charset="0"/>
                <a:cs typeface="Times New Roman" panose="02020603050405020304" pitchFamily="18" charset="0"/>
                <a:sym typeface="Symbol"/>
              </a:rPr>
              <a:t>For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0.5 </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19"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 name="Object 19"/>
          <p:cNvGraphicFramePr>
            <a:graphicFrameLocks noChangeAspect="1"/>
          </p:cNvGraphicFramePr>
          <p:nvPr>
            <p:extLst>
              <p:ext uri="{D42A27DB-BD31-4B8C-83A1-F6EECF244321}">
                <p14:modId xmlns:p14="http://schemas.microsoft.com/office/powerpoint/2010/main" val="4200761954"/>
              </p:ext>
            </p:extLst>
          </p:nvPr>
        </p:nvGraphicFramePr>
        <p:xfrm>
          <a:off x="1331320" y="4229100"/>
          <a:ext cx="2387600" cy="952500"/>
        </p:xfrm>
        <a:graphic>
          <a:graphicData uri="http://schemas.openxmlformats.org/presentationml/2006/ole">
            <mc:AlternateContent xmlns:mc="http://schemas.openxmlformats.org/markup-compatibility/2006">
              <mc:Choice xmlns:v="urn:schemas-microsoft-com:vml" Requires="v">
                <p:oleObj spid="_x0000_s33831" name="Equation" r:id="rId7" imgW="1790700" imgH="711200" progId="Equation.3">
                  <p:embed/>
                </p:oleObj>
              </mc:Choice>
              <mc:Fallback>
                <p:oleObj name="Equation" r:id="rId7" imgW="1790700" imgH="7112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31320" y="4229100"/>
                        <a:ext cx="2387600" cy="952500"/>
                      </a:xfrm>
                      <a:prstGeom prst="rect">
                        <a:avLst/>
                      </a:prstGeom>
                      <a:noFill/>
                    </p:spPr>
                  </p:pic>
                </p:oleObj>
              </mc:Fallback>
            </mc:AlternateContent>
          </a:graphicData>
        </a:graphic>
      </p:graphicFrame>
      <p:sp>
        <p:nvSpPr>
          <p:cNvPr id="21" name="Rectangle 20"/>
          <p:cNvSpPr/>
          <p:nvPr/>
        </p:nvSpPr>
        <p:spPr>
          <a:xfrm>
            <a:off x="514305" y="5257800"/>
            <a:ext cx="2537874"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Solving this system gives</a:t>
            </a:r>
          </a:p>
        </p:txBody>
      </p:sp>
      <p:sp>
        <p:nvSpPr>
          <p:cNvPr id="22"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4157587955"/>
              </p:ext>
            </p:extLst>
          </p:nvPr>
        </p:nvGraphicFramePr>
        <p:xfrm>
          <a:off x="1409700" y="5867400"/>
          <a:ext cx="1943100" cy="330740"/>
        </p:xfrm>
        <a:graphic>
          <a:graphicData uri="http://schemas.openxmlformats.org/presentationml/2006/ole">
            <mc:AlternateContent xmlns:mc="http://schemas.openxmlformats.org/markup-compatibility/2006">
              <mc:Choice xmlns:v="urn:schemas-microsoft-com:vml" Requires="v">
                <p:oleObj spid="_x0000_s33832" name="Equation" r:id="rId9" imgW="1346200" imgH="228600" progId="Equation.3">
                  <p:embed/>
                </p:oleObj>
              </mc:Choice>
              <mc:Fallback>
                <p:oleObj name="Equation" r:id="rId9" imgW="1346200" imgH="2286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09700" y="5867400"/>
                        <a:ext cx="1943100" cy="330740"/>
                      </a:xfrm>
                      <a:prstGeom prst="rect">
                        <a:avLst/>
                      </a:prstGeom>
                      <a:noFill/>
                    </p:spPr>
                  </p:pic>
                </p:oleObj>
              </mc:Fallback>
            </mc:AlternateContent>
          </a:graphicData>
        </a:graphic>
      </p:graphicFrame>
    </p:spTree>
    <p:extLst>
      <p:ext uri="{BB962C8B-B14F-4D97-AF65-F5344CB8AC3E}">
        <p14:creationId xmlns:p14="http://schemas.microsoft.com/office/powerpoint/2010/main" val="37365604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mj-lt"/>
              </a:rPr>
              <a:t>Example </a:t>
            </a:r>
            <a:r>
              <a:rPr lang="en-US" dirty="0">
                <a:latin typeface="+mj-lt"/>
              </a:rPr>
              <a:t>3</a:t>
            </a:r>
            <a:r>
              <a:rPr lang="en-US" dirty="0" smtClean="0">
                <a:latin typeface="+mj-lt"/>
              </a:rPr>
              <a:t> (cont.)</a:t>
            </a:r>
            <a:endParaRPr lang="en-US" dirty="0">
              <a:latin typeface="+mj-lt"/>
            </a:endParaRPr>
          </a:p>
        </p:txBody>
      </p:sp>
      <p:sp>
        <p:nvSpPr>
          <p:cNvPr id="1127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2"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3"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 name="Rectangle 5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1"/>
          <p:cNvSpPr/>
          <p:nvPr/>
        </p:nvSpPr>
        <p:spPr>
          <a:xfrm>
            <a:off x="457200" y="1600200"/>
            <a:ext cx="428322"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So</a:t>
            </a:r>
          </a:p>
        </p:txBody>
      </p:sp>
      <p:sp>
        <p:nvSpPr>
          <p:cNvPr id="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821462607"/>
              </p:ext>
            </p:extLst>
          </p:nvPr>
        </p:nvGraphicFramePr>
        <p:xfrm>
          <a:off x="941806" y="1905000"/>
          <a:ext cx="1199445" cy="1058334"/>
        </p:xfrm>
        <a:graphic>
          <a:graphicData uri="http://schemas.openxmlformats.org/presentationml/2006/ole">
            <mc:AlternateContent xmlns:mc="http://schemas.openxmlformats.org/markup-compatibility/2006">
              <mc:Choice xmlns:v="urn:schemas-microsoft-com:vml" Requires="v">
                <p:oleObj spid="_x0000_s32823" name="Equation" r:id="rId3" imgW="812447" imgH="710891" progId="Equation.3">
                  <p:embed/>
                </p:oleObj>
              </mc:Choice>
              <mc:Fallback>
                <p:oleObj name="Equation" r:id="rId3" imgW="812447" imgH="710891"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1806" y="1905000"/>
                        <a:ext cx="1199445" cy="1058334"/>
                      </a:xfrm>
                      <a:prstGeom prst="rect">
                        <a:avLst/>
                      </a:prstGeom>
                      <a:noFill/>
                    </p:spPr>
                  </p:pic>
                </p:oleObj>
              </mc:Fallback>
            </mc:AlternateContent>
          </a:graphicData>
        </a:graphic>
      </p:graphicFrame>
      <p:sp>
        <p:nvSpPr>
          <p:cNvPr id="1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6" name="Object 15"/>
          <p:cNvGraphicFramePr>
            <a:graphicFrameLocks noChangeAspect="1"/>
          </p:cNvGraphicFramePr>
          <p:nvPr>
            <p:extLst>
              <p:ext uri="{D42A27DB-BD31-4B8C-83A1-F6EECF244321}">
                <p14:modId xmlns:p14="http://schemas.microsoft.com/office/powerpoint/2010/main" val="2374405709"/>
              </p:ext>
            </p:extLst>
          </p:nvPr>
        </p:nvGraphicFramePr>
        <p:xfrm>
          <a:off x="1411111" y="3048000"/>
          <a:ext cx="1255889" cy="1058334"/>
        </p:xfrm>
        <a:graphic>
          <a:graphicData uri="http://schemas.openxmlformats.org/presentationml/2006/ole">
            <mc:AlternateContent xmlns:mc="http://schemas.openxmlformats.org/markup-compatibility/2006">
              <mc:Choice xmlns:v="urn:schemas-microsoft-com:vml" Requires="v">
                <p:oleObj spid="_x0000_s32824" name="Equation" r:id="rId5" imgW="850531" imgH="710891" progId="Equation.3">
                  <p:embed/>
                </p:oleObj>
              </mc:Choice>
              <mc:Fallback>
                <p:oleObj name="Equation" r:id="rId5" imgW="850531" imgH="710891"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11111" y="3048000"/>
                        <a:ext cx="1255889" cy="1058334"/>
                      </a:xfrm>
                      <a:prstGeom prst="rect">
                        <a:avLst/>
                      </a:prstGeom>
                      <a:noFill/>
                    </p:spPr>
                  </p:pic>
                </p:oleObj>
              </mc:Fallback>
            </mc:AlternateContent>
          </a:graphicData>
        </a:graphic>
      </p:graphicFrame>
      <p:sp>
        <p:nvSpPr>
          <p:cNvPr id="1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 name="Object 17"/>
          <p:cNvGraphicFramePr>
            <a:graphicFrameLocks noChangeAspect="1"/>
          </p:cNvGraphicFramePr>
          <p:nvPr>
            <p:extLst>
              <p:ext uri="{D42A27DB-BD31-4B8C-83A1-F6EECF244321}">
                <p14:modId xmlns:p14="http://schemas.microsoft.com/office/powerpoint/2010/main" val="3605854768"/>
              </p:ext>
            </p:extLst>
          </p:nvPr>
        </p:nvGraphicFramePr>
        <p:xfrm>
          <a:off x="1295399" y="4275666"/>
          <a:ext cx="1453445" cy="1058334"/>
        </p:xfrm>
        <a:graphic>
          <a:graphicData uri="http://schemas.openxmlformats.org/presentationml/2006/ole">
            <mc:AlternateContent xmlns:mc="http://schemas.openxmlformats.org/markup-compatibility/2006">
              <mc:Choice xmlns:v="urn:schemas-microsoft-com:vml" Requires="v">
                <p:oleObj spid="_x0000_s32825" name="Equation" r:id="rId7" imgW="977900" imgH="711200" progId="Equation.3">
                  <p:embed/>
                </p:oleObj>
              </mc:Choice>
              <mc:Fallback>
                <p:oleObj name="Equation" r:id="rId7" imgW="977900" imgH="7112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5399" y="4275666"/>
                        <a:ext cx="1453445" cy="1058334"/>
                      </a:xfrm>
                      <a:prstGeom prst="rect">
                        <a:avLst/>
                      </a:prstGeom>
                      <a:noFill/>
                    </p:spPr>
                  </p:pic>
                </p:oleObj>
              </mc:Fallback>
            </mc:AlternateContent>
          </a:graphicData>
        </a:graphic>
      </p:graphicFrame>
      <p:sp>
        <p:nvSpPr>
          <p:cNvPr id="19" name="Rectangle 18"/>
          <p:cNvSpPr/>
          <p:nvPr/>
        </p:nvSpPr>
        <p:spPr>
          <a:xfrm>
            <a:off x="457200" y="5802868"/>
            <a:ext cx="8153400" cy="369332"/>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So the </a:t>
            </a:r>
            <a:r>
              <a:rPr lang="en-US" dirty="0" smtClean="0">
                <a:latin typeface="Times New Roman" panose="02020603050405020304" pitchFamily="18" charset="0"/>
                <a:cs typeface="Times New Roman" panose="02020603050405020304" pitchFamily="18" charset="0"/>
              </a:rPr>
              <a:t>vectors         and        form </a:t>
            </a:r>
            <a:r>
              <a:rPr lang="en-US" dirty="0">
                <a:latin typeface="Times New Roman" panose="02020603050405020304" pitchFamily="18" charset="0"/>
                <a:cs typeface="Times New Roman" panose="02020603050405020304" pitchFamily="18" charset="0"/>
              </a:rPr>
              <a:t>a basis for the eigenspace for the eigenvalue </a:t>
            </a:r>
          </a:p>
        </p:txBody>
      </p:sp>
      <p:sp>
        <p:nvSpPr>
          <p:cNvPr id="2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 name="Object 20"/>
          <p:cNvGraphicFramePr>
            <a:graphicFrameLocks noChangeAspect="1"/>
          </p:cNvGraphicFramePr>
          <p:nvPr>
            <p:extLst>
              <p:ext uri="{D42A27DB-BD31-4B8C-83A1-F6EECF244321}">
                <p14:modId xmlns:p14="http://schemas.microsoft.com/office/powerpoint/2010/main" val="185897963"/>
              </p:ext>
            </p:extLst>
          </p:nvPr>
        </p:nvGraphicFramePr>
        <p:xfrm>
          <a:off x="1854200" y="5494866"/>
          <a:ext cx="508000" cy="1058334"/>
        </p:xfrm>
        <a:graphic>
          <a:graphicData uri="http://schemas.openxmlformats.org/presentationml/2006/ole">
            <mc:AlternateContent xmlns:mc="http://schemas.openxmlformats.org/markup-compatibility/2006">
              <mc:Choice xmlns:v="urn:schemas-microsoft-com:vml" Requires="v">
                <p:oleObj spid="_x0000_s32826" name="Equation" r:id="rId9" imgW="342751" imgH="710891" progId="Equation.3">
                  <p:embed/>
                </p:oleObj>
              </mc:Choice>
              <mc:Fallback>
                <p:oleObj name="Equation" r:id="rId9" imgW="342751" imgH="710891"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54200" y="5494866"/>
                        <a:ext cx="508000" cy="1058334"/>
                      </a:xfrm>
                      <a:prstGeom prst="rect">
                        <a:avLst/>
                      </a:prstGeom>
                      <a:noFill/>
                    </p:spPr>
                  </p:pic>
                </p:oleObj>
              </mc:Fallback>
            </mc:AlternateContent>
          </a:graphicData>
        </a:graphic>
      </p:graphicFrame>
      <p:sp>
        <p:nvSpPr>
          <p:cNvPr id="22"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1691876649"/>
              </p:ext>
            </p:extLst>
          </p:nvPr>
        </p:nvGraphicFramePr>
        <p:xfrm>
          <a:off x="2743200" y="5494866"/>
          <a:ext cx="381000" cy="1058334"/>
        </p:xfrm>
        <a:graphic>
          <a:graphicData uri="http://schemas.openxmlformats.org/presentationml/2006/ole">
            <mc:AlternateContent xmlns:mc="http://schemas.openxmlformats.org/markup-compatibility/2006">
              <mc:Choice xmlns:v="urn:schemas-microsoft-com:vml" Requires="v">
                <p:oleObj spid="_x0000_s32827" name="Equation" r:id="rId11" imgW="253890" imgH="710891" progId="Equation.3">
                  <p:embed/>
                </p:oleObj>
              </mc:Choice>
              <mc:Fallback>
                <p:oleObj name="Equation" r:id="rId11" imgW="253890" imgH="710891"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43200" y="5494866"/>
                        <a:ext cx="381000" cy="1058334"/>
                      </a:xfrm>
                      <a:prstGeom prst="rect">
                        <a:avLst/>
                      </a:prstGeom>
                      <a:noFill/>
                    </p:spPr>
                  </p:pic>
                </p:oleObj>
              </mc:Fallback>
            </mc:AlternateContent>
          </a:graphicData>
        </a:graphic>
      </p:graphicFrame>
      <p:sp>
        <p:nvSpPr>
          <p:cNvPr id="2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 name="Object 24"/>
          <p:cNvGraphicFramePr>
            <a:graphicFrameLocks noChangeAspect="1"/>
          </p:cNvGraphicFramePr>
          <p:nvPr>
            <p:extLst>
              <p:ext uri="{D42A27DB-BD31-4B8C-83A1-F6EECF244321}">
                <p14:modId xmlns:p14="http://schemas.microsoft.com/office/powerpoint/2010/main" val="3088577954"/>
              </p:ext>
            </p:extLst>
          </p:nvPr>
        </p:nvGraphicFramePr>
        <p:xfrm>
          <a:off x="7738534" y="5867400"/>
          <a:ext cx="719666" cy="268111"/>
        </p:xfrm>
        <a:graphic>
          <a:graphicData uri="http://schemas.openxmlformats.org/presentationml/2006/ole">
            <mc:AlternateContent xmlns:mc="http://schemas.openxmlformats.org/markup-compatibility/2006">
              <mc:Choice xmlns:v="urn:schemas-microsoft-com:vml" Requires="v">
                <p:oleObj spid="_x0000_s32828" name="Equation" r:id="rId13" imgW="482181" imgH="177646" progId="Equation.3">
                  <p:embed/>
                </p:oleObj>
              </mc:Choice>
              <mc:Fallback>
                <p:oleObj name="Equation" r:id="rId13" imgW="482181" imgH="177646" progId="Equation.3">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738534" y="5867400"/>
                        <a:ext cx="719666" cy="268111"/>
                      </a:xfrm>
                      <a:prstGeom prst="rect">
                        <a:avLst/>
                      </a:prstGeom>
                      <a:noFill/>
                    </p:spPr>
                  </p:pic>
                </p:oleObj>
              </mc:Fallback>
            </mc:AlternateContent>
          </a:graphicData>
        </a:graphic>
      </p:graphicFrame>
    </p:spTree>
    <p:extLst>
      <p:ext uri="{BB962C8B-B14F-4D97-AF65-F5344CB8AC3E}">
        <p14:creationId xmlns:p14="http://schemas.microsoft.com/office/powerpoint/2010/main" val="4803895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mj-lt"/>
              </a:rPr>
              <a:t>Example </a:t>
            </a:r>
            <a:r>
              <a:rPr lang="en-US" dirty="0">
                <a:latin typeface="+mj-lt"/>
              </a:rPr>
              <a:t>3</a:t>
            </a:r>
            <a:r>
              <a:rPr lang="en-US" dirty="0" smtClean="0">
                <a:latin typeface="+mj-lt"/>
              </a:rPr>
              <a:t> (cont.)</a:t>
            </a:r>
            <a:endParaRPr lang="en-US" dirty="0">
              <a:latin typeface="+mj-lt"/>
            </a:endParaRPr>
          </a:p>
        </p:txBody>
      </p:sp>
      <p:sp>
        <p:nvSpPr>
          <p:cNvPr id="1127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2"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3"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 name="Rectangle 5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943603478"/>
              </p:ext>
            </p:extLst>
          </p:nvPr>
        </p:nvGraphicFramePr>
        <p:xfrm>
          <a:off x="1066799" y="1670223"/>
          <a:ext cx="444843" cy="234778"/>
        </p:xfrm>
        <a:graphic>
          <a:graphicData uri="http://schemas.openxmlformats.org/presentationml/2006/ole">
            <mc:AlternateContent xmlns:mc="http://schemas.openxmlformats.org/markup-compatibility/2006">
              <mc:Choice xmlns:v="urn:schemas-microsoft-com:vml" Requires="v">
                <p:oleObj spid="_x0000_s46137" name="Equation" r:id="rId3" imgW="342603" imgH="177646" progId="Equation.3">
                  <p:embed/>
                </p:oleObj>
              </mc:Choice>
              <mc:Fallback>
                <p:oleObj name="Equation" r:id="rId3" imgW="342603" imgH="177646"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799" y="1670223"/>
                        <a:ext cx="444843" cy="234778"/>
                      </a:xfrm>
                      <a:prstGeom prst="rect">
                        <a:avLst/>
                      </a:prstGeom>
                      <a:noFill/>
                    </p:spPr>
                  </p:pic>
                </p:oleObj>
              </mc:Fallback>
            </mc:AlternateContent>
          </a:graphicData>
        </a:graphic>
      </p:graphicFrame>
      <p:sp>
        <p:nvSpPr>
          <p:cNvPr id="8" name="Rectangle 7"/>
          <p:cNvSpPr/>
          <p:nvPr/>
        </p:nvSpPr>
        <p:spPr>
          <a:xfrm>
            <a:off x="533400" y="1571625"/>
            <a:ext cx="562975"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For </a:t>
            </a:r>
          </a:p>
        </p:txBody>
      </p:sp>
      <p:sp>
        <p:nvSpPr>
          <p:cNvPr id="1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3687272556"/>
              </p:ext>
            </p:extLst>
          </p:nvPr>
        </p:nvGraphicFramePr>
        <p:xfrm>
          <a:off x="1447800" y="1892643"/>
          <a:ext cx="2607276" cy="926757"/>
        </p:xfrm>
        <a:graphic>
          <a:graphicData uri="http://schemas.openxmlformats.org/presentationml/2006/ole">
            <mc:AlternateContent xmlns:mc="http://schemas.openxmlformats.org/markup-compatibility/2006">
              <mc:Choice xmlns:v="urn:schemas-microsoft-com:vml" Requires="v">
                <p:oleObj spid="_x0000_s46138" name="Equation" r:id="rId5" imgW="2006600" imgH="711200" progId="Equation.3">
                  <p:embed/>
                </p:oleObj>
              </mc:Choice>
              <mc:Fallback>
                <p:oleObj name="Equation" r:id="rId5" imgW="2006600" imgH="7112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7800" y="1892643"/>
                        <a:ext cx="2607276" cy="926757"/>
                      </a:xfrm>
                      <a:prstGeom prst="rect">
                        <a:avLst/>
                      </a:prstGeom>
                      <a:noFill/>
                    </p:spPr>
                  </p:pic>
                </p:oleObj>
              </mc:Fallback>
            </mc:AlternateContent>
          </a:graphicData>
        </a:graphic>
      </p:graphicFrame>
      <p:sp>
        <p:nvSpPr>
          <p:cNvPr id="26" name="Rectangle 25"/>
          <p:cNvSpPr/>
          <p:nvPr/>
        </p:nvSpPr>
        <p:spPr>
          <a:xfrm>
            <a:off x="533400" y="3048000"/>
            <a:ext cx="2537874"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Solving this system gives</a:t>
            </a:r>
          </a:p>
        </p:txBody>
      </p:sp>
      <p:sp>
        <p:nvSpPr>
          <p:cNvPr id="2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8" name="Object 27"/>
          <p:cNvGraphicFramePr>
            <a:graphicFrameLocks noChangeAspect="1"/>
          </p:cNvGraphicFramePr>
          <p:nvPr>
            <p:extLst>
              <p:ext uri="{D42A27DB-BD31-4B8C-83A1-F6EECF244321}">
                <p14:modId xmlns:p14="http://schemas.microsoft.com/office/powerpoint/2010/main" val="4271766357"/>
              </p:ext>
            </p:extLst>
          </p:nvPr>
        </p:nvGraphicFramePr>
        <p:xfrm>
          <a:off x="1524000" y="3493532"/>
          <a:ext cx="2409568" cy="296562"/>
        </p:xfrm>
        <a:graphic>
          <a:graphicData uri="http://schemas.openxmlformats.org/presentationml/2006/ole">
            <mc:AlternateContent xmlns:mc="http://schemas.openxmlformats.org/markup-compatibility/2006">
              <mc:Choice xmlns:v="urn:schemas-microsoft-com:vml" Requires="v">
                <p:oleObj spid="_x0000_s46139" name="Equation" r:id="rId7" imgW="1854200" imgH="228600" progId="Equation.3">
                  <p:embed/>
                </p:oleObj>
              </mc:Choice>
              <mc:Fallback>
                <p:oleObj name="Equation" r:id="rId7" imgW="1854200" imgH="2286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3493532"/>
                        <a:ext cx="2409568" cy="296562"/>
                      </a:xfrm>
                      <a:prstGeom prst="rect">
                        <a:avLst/>
                      </a:prstGeom>
                      <a:noFill/>
                    </p:spPr>
                  </p:pic>
                </p:oleObj>
              </mc:Fallback>
            </mc:AlternateContent>
          </a:graphicData>
        </a:graphic>
      </p:graphicFrame>
      <p:sp>
        <p:nvSpPr>
          <p:cNvPr id="29" name="Rectangle 28"/>
          <p:cNvSpPr/>
          <p:nvPr/>
        </p:nvSpPr>
        <p:spPr>
          <a:xfrm>
            <a:off x="488831" y="3962400"/>
            <a:ext cx="4083169"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The eigenvector corresponding </a:t>
            </a:r>
            <a:r>
              <a:rPr lang="en-US" dirty="0" smtClean="0">
                <a:latin typeface="Times New Roman" panose="02020603050405020304" pitchFamily="18" charset="0"/>
                <a:cs typeface="Times New Roman" panose="02020603050405020304" pitchFamily="18" charset="0"/>
              </a:rPr>
              <a:t>to          is </a:t>
            </a:r>
            <a:endParaRPr lang="en-US" dirty="0">
              <a:latin typeface="Times New Roman" panose="02020603050405020304" pitchFamily="18" charset="0"/>
              <a:cs typeface="Times New Roman" panose="02020603050405020304" pitchFamily="18" charset="0"/>
            </a:endParaRPr>
          </a:p>
        </p:txBody>
      </p:sp>
      <p:sp>
        <p:nvSpPr>
          <p:cNvPr id="3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1" name="Object 30"/>
          <p:cNvGraphicFramePr>
            <a:graphicFrameLocks noChangeAspect="1"/>
          </p:cNvGraphicFramePr>
          <p:nvPr>
            <p:extLst>
              <p:ext uri="{D42A27DB-BD31-4B8C-83A1-F6EECF244321}">
                <p14:modId xmlns:p14="http://schemas.microsoft.com/office/powerpoint/2010/main" val="987303756"/>
              </p:ext>
            </p:extLst>
          </p:nvPr>
        </p:nvGraphicFramePr>
        <p:xfrm>
          <a:off x="3733800" y="4108622"/>
          <a:ext cx="457200" cy="234778"/>
        </p:xfrm>
        <a:graphic>
          <a:graphicData uri="http://schemas.openxmlformats.org/presentationml/2006/ole">
            <mc:AlternateContent xmlns:mc="http://schemas.openxmlformats.org/markup-compatibility/2006">
              <mc:Choice xmlns:v="urn:schemas-microsoft-com:vml" Requires="v">
                <p:oleObj spid="_x0000_s46140" name="Equation" r:id="rId9" imgW="355138" imgH="177569" progId="Equation.3">
                  <p:embed/>
                </p:oleObj>
              </mc:Choice>
              <mc:Fallback>
                <p:oleObj name="Equation" r:id="rId9" imgW="355138" imgH="177569"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33800" y="4108622"/>
                        <a:ext cx="457200" cy="234778"/>
                      </a:xfrm>
                      <a:prstGeom prst="rect">
                        <a:avLst/>
                      </a:prstGeom>
                      <a:noFill/>
                    </p:spPr>
                  </p:pic>
                </p:oleObj>
              </mc:Fallback>
            </mc:AlternateContent>
          </a:graphicData>
        </a:graphic>
      </p:graphicFrame>
      <p:sp>
        <p:nvSpPr>
          <p:cNvPr id="11264"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265" name="Object 11264"/>
          <p:cNvGraphicFramePr>
            <a:graphicFrameLocks noChangeAspect="1"/>
          </p:cNvGraphicFramePr>
          <p:nvPr>
            <p:extLst>
              <p:ext uri="{D42A27DB-BD31-4B8C-83A1-F6EECF244321}">
                <p14:modId xmlns:p14="http://schemas.microsoft.com/office/powerpoint/2010/main" val="2915733952"/>
              </p:ext>
            </p:extLst>
          </p:nvPr>
        </p:nvGraphicFramePr>
        <p:xfrm>
          <a:off x="1530178" y="4419600"/>
          <a:ext cx="1594022" cy="926757"/>
        </p:xfrm>
        <a:graphic>
          <a:graphicData uri="http://schemas.openxmlformats.org/presentationml/2006/ole">
            <mc:AlternateContent xmlns:mc="http://schemas.openxmlformats.org/markup-compatibility/2006">
              <mc:Choice xmlns:v="urn:schemas-microsoft-com:vml" Requires="v">
                <p:oleObj spid="_x0000_s46141" name="Equation" r:id="rId11" imgW="1231366" imgH="710891" progId="Equation.3">
                  <p:embed/>
                </p:oleObj>
              </mc:Choice>
              <mc:Fallback>
                <p:oleObj name="Equation" r:id="rId11" imgW="1231366" imgH="710891"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30178" y="4419600"/>
                        <a:ext cx="1594022" cy="926757"/>
                      </a:xfrm>
                      <a:prstGeom prst="rect">
                        <a:avLst/>
                      </a:prstGeom>
                      <a:noFill/>
                    </p:spPr>
                  </p:pic>
                </p:oleObj>
              </mc:Fallback>
            </mc:AlternateContent>
          </a:graphicData>
        </a:graphic>
      </p:graphicFrame>
      <p:sp>
        <p:nvSpPr>
          <p:cNvPr id="11266" name="Rectangle 11265"/>
          <p:cNvSpPr/>
          <p:nvPr/>
        </p:nvSpPr>
        <p:spPr>
          <a:xfrm>
            <a:off x="447299" y="5790511"/>
            <a:ext cx="7706101" cy="369332"/>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 Hence the vector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a basis for the eigenspace for the eigenvalue of</a:t>
            </a:r>
          </a:p>
        </p:txBody>
      </p:sp>
      <p:sp>
        <p:nvSpPr>
          <p:cNvPr id="11267"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268" name="Object 11267"/>
          <p:cNvGraphicFramePr>
            <a:graphicFrameLocks noChangeAspect="1"/>
          </p:cNvGraphicFramePr>
          <p:nvPr>
            <p:extLst>
              <p:ext uri="{D42A27DB-BD31-4B8C-83A1-F6EECF244321}">
                <p14:modId xmlns:p14="http://schemas.microsoft.com/office/powerpoint/2010/main" val="1277228925"/>
              </p:ext>
            </p:extLst>
          </p:nvPr>
        </p:nvGraphicFramePr>
        <p:xfrm>
          <a:off x="2133600" y="5550243"/>
          <a:ext cx="630195" cy="926757"/>
        </p:xfrm>
        <a:graphic>
          <a:graphicData uri="http://schemas.openxmlformats.org/presentationml/2006/ole">
            <mc:AlternateContent xmlns:mc="http://schemas.openxmlformats.org/markup-compatibility/2006">
              <mc:Choice xmlns:v="urn:schemas-microsoft-com:vml" Requires="v">
                <p:oleObj spid="_x0000_s46142" name="Equation" r:id="rId13" imgW="482391" imgH="710891" progId="Equation.3">
                  <p:embed/>
                </p:oleObj>
              </mc:Choice>
              <mc:Fallback>
                <p:oleObj name="Equation" r:id="rId13" imgW="482391" imgH="710891" progId="Equation.3">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33600" y="5550243"/>
                        <a:ext cx="630195" cy="926757"/>
                      </a:xfrm>
                      <a:prstGeom prst="rect">
                        <a:avLst/>
                      </a:prstGeom>
                      <a:noFill/>
                    </p:spPr>
                  </p:pic>
                </p:oleObj>
              </mc:Fallback>
            </mc:AlternateContent>
          </a:graphicData>
        </a:graphic>
      </p:graphicFrame>
      <p:sp>
        <p:nvSpPr>
          <p:cNvPr id="11269"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270" name="Object 11269"/>
          <p:cNvGraphicFramePr>
            <a:graphicFrameLocks noChangeAspect="1"/>
          </p:cNvGraphicFramePr>
          <p:nvPr>
            <p:extLst>
              <p:ext uri="{D42A27DB-BD31-4B8C-83A1-F6EECF244321}">
                <p14:modId xmlns:p14="http://schemas.microsoft.com/office/powerpoint/2010/main" val="2713345249"/>
              </p:ext>
            </p:extLst>
          </p:nvPr>
        </p:nvGraphicFramePr>
        <p:xfrm>
          <a:off x="7391400" y="5867400"/>
          <a:ext cx="457200" cy="234778"/>
        </p:xfrm>
        <a:graphic>
          <a:graphicData uri="http://schemas.openxmlformats.org/presentationml/2006/ole">
            <mc:AlternateContent xmlns:mc="http://schemas.openxmlformats.org/markup-compatibility/2006">
              <mc:Choice xmlns:v="urn:schemas-microsoft-com:vml" Requires="v">
                <p:oleObj spid="_x0000_s46143" name="Equation" r:id="rId15" imgW="355138" imgH="177569" progId="Equation.3">
                  <p:embed/>
                </p:oleObj>
              </mc:Choice>
              <mc:Fallback>
                <p:oleObj name="Equation" r:id="rId15" imgW="355138" imgH="177569" progId="Equation.3">
                  <p:embed/>
                  <p:pic>
                    <p:nvPicPr>
                      <p:cNvPr id="0" name="Object 1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391400" y="5867400"/>
                        <a:ext cx="457200" cy="234778"/>
                      </a:xfrm>
                      <a:prstGeom prst="rect">
                        <a:avLst/>
                      </a:prstGeom>
                      <a:noFill/>
                    </p:spPr>
                  </p:pic>
                </p:oleObj>
              </mc:Fallback>
            </mc:AlternateContent>
          </a:graphicData>
        </a:graphic>
      </p:graphicFrame>
    </p:spTree>
    <p:extLst>
      <p:ext uri="{BB962C8B-B14F-4D97-AF65-F5344CB8AC3E}">
        <p14:creationId xmlns:p14="http://schemas.microsoft.com/office/powerpoint/2010/main" val="41636941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458200" cy="1252728"/>
          </a:xfrm>
        </p:spPr>
        <p:txBody>
          <a:bodyPr>
            <a:noAutofit/>
          </a:bodyPr>
          <a:lstStyle/>
          <a:p>
            <a:pPr>
              <a:defRPr/>
            </a:pPr>
            <a:r>
              <a:rPr lang="en-US" sz="4000" dirty="0" smtClean="0"/>
              <a:t>Theorems </a:t>
            </a:r>
            <a:r>
              <a:rPr lang="en-US" sz="4000" dirty="0"/>
              <a:t>of eigenvalues and </a:t>
            </a:r>
            <a:r>
              <a:rPr lang="en-US" sz="4000" dirty="0" smtClean="0"/>
              <a:t>eigenvectors</a:t>
            </a:r>
            <a:endParaRPr lang="en-US" sz="4000" dirty="0">
              <a:latin typeface="+mj-lt"/>
            </a:endParaRPr>
          </a:p>
        </p:txBody>
      </p:sp>
      <p:sp>
        <p:nvSpPr>
          <p:cNvPr id="4" name="Rectangle 3"/>
          <p:cNvSpPr/>
          <p:nvPr/>
        </p:nvSpPr>
        <p:spPr>
          <a:xfrm>
            <a:off x="457200" y="1911489"/>
            <a:ext cx="7696200" cy="5632311"/>
          </a:xfrm>
          <a:prstGeom prst="rect">
            <a:avLst/>
          </a:prstGeom>
        </p:spPr>
        <p:txBody>
          <a:bodyPr wrap="square">
            <a:spAutoFit/>
          </a:bodyPr>
          <a:lstStyle/>
          <a:p>
            <a:pPr marL="0" marR="0">
              <a:spcBef>
                <a:spcPts val="0"/>
              </a:spcBef>
              <a:spcAft>
                <a:spcPts val="0"/>
              </a:spcAft>
            </a:pPr>
            <a:r>
              <a:rPr lang="en-US" u="sng" dirty="0">
                <a:latin typeface="Times New Roman" panose="02020603050405020304" pitchFamily="18" charset="0"/>
                <a:ea typeface="Times New Roman"/>
                <a:cs typeface="Times New Roman" panose="02020603050405020304" pitchFamily="18" charset="0"/>
              </a:rPr>
              <a:t>Theorem 1:</a:t>
            </a:r>
            <a:r>
              <a:rPr lang="en-US" i="1" dirty="0">
                <a:latin typeface="Times New Roman" panose="02020603050405020304" pitchFamily="18" charset="0"/>
                <a:ea typeface="Times New Roman"/>
                <a:cs typeface="Times New Roman" panose="02020603050405020304" pitchFamily="18" charset="0"/>
              </a:rPr>
              <a:t> </a:t>
            </a:r>
            <a:r>
              <a:rPr lang="en-US" i="1" dirty="0" smtClean="0">
                <a:latin typeface="Times New Roman" panose="02020603050405020304" pitchFamily="18" charset="0"/>
                <a:ea typeface="Times New Roman"/>
                <a:cs typeface="Times New Roman" panose="02020603050405020304" pitchFamily="18" charset="0"/>
              </a:rPr>
              <a:t> </a:t>
            </a:r>
            <a:r>
              <a:rPr lang="en-US" dirty="0" smtClean="0">
                <a:latin typeface="Times New Roman" panose="02020603050405020304" pitchFamily="18" charset="0"/>
                <a:ea typeface="Times New Roman"/>
                <a:cs typeface="Times New Roman" panose="02020603050405020304" pitchFamily="18" charset="0"/>
              </a:rPr>
              <a:t>If         is </a:t>
            </a:r>
            <a:r>
              <a:rPr lang="en-US" dirty="0">
                <a:latin typeface="Times New Roman" panose="02020603050405020304" pitchFamily="18" charset="0"/>
                <a:ea typeface="Times New Roman"/>
                <a:cs typeface="Times New Roman" panose="02020603050405020304" pitchFamily="18" charset="0"/>
              </a:rPr>
              <a:t>a </a:t>
            </a:r>
            <a:r>
              <a:rPr lang="en-US" dirty="0" smtClean="0">
                <a:latin typeface="Times New Roman" panose="02020603050405020304" pitchFamily="18" charset="0"/>
                <a:ea typeface="Times New Roman"/>
                <a:cs typeface="Times New Roman" panose="02020603050405020304" pitchFamily="18" charset="0"/>
              </a:rPr>
              <a:t>          triangular </a:t>
            </a:r>
            <a:r>
              <a:rPr lang="en-US" dirty="0">
                <a:latin typeface="Times New Roman" panose="02020603050405020304" pitchFamily="18" charset="0"/>
                <a:ea typeface="Times New Roman"/>
                <a:cs typeface="Times New Roman" panose="02020603050405020304" pitchFamily="18" charset="0"/>
              </a:rPr>
              <a:t>matrix – upper triangular, lower triangular or diagonal, the eigenvalues of  </a:t>
            </a:r>
            <a:r>
              <a:rPr lang="en-US" dirty="0" smtClean="0">
                <a:latin typeface="Times New Roman" panose="02020603050405020304" pitchFamily="18" charset="0"/>
                <a:ea typeface="Times New Roman"/>
                <a:cs typeface="Times New Roman" panose="02020603050405020304" pitchFamily="18" charset="0"/>
              </a:rPr>
              <a:t>       are </a:t>
            </a:r>
            <a:r>
              <a:rPr lang="en-US" dirty="0">
                <a:latin typeface="Times New Roman" panose="02020603050405020304" pitchFamily="18" charset="0"/>
                <a:ea typeface="Times New Roman"/>
                <a:cs typeface="Times New Roman" panose="02020603050405020304" pitchFamily="18" charset="0"/>
              </a:rPr>
              <a:t>the diagonal entries of </a:t>
            </a:r>
            <a:r>
              <a:rPr lang="en-US" dirty="0" smtClean="0">
                <a:latin typeface="Times New Roman" panose="02020603050405020304" pitchFamily="18" charset="0"/>
                <a:ea typeface="Times New Roman"/>
                <a:cs typeface="Times New Roman" panose="02020603050405020304" pitchFamily="18" charset="0"/>
              </a:rPr>
              <a:t>       .</a:t>
            </a:r>
          </a:p>
          <a:p>
            <a:pPr marL="0" marR="0">
              <a:spcBef>
                <a:spcPts val="0"/>
              </a:spcBef>
              <a:spcAft>
                <a:spcPts val="0"/>
              </a:spcAft>
            </a:pPr>
            <a:endParaRPr lang="en-US" dirty="0">
              <a:effectLst/>
              <a:latin typeface="Times New Roman" panose="02020603050405020304" pitchFamily="18" charset="0"/>
              <a:ea typeface="Times New Roman"/>
              <a:cs typeface="Times New Roman" panose="02020603050405020304" pitchFamily="18" charset="0"/>
            </a:endParaRPr>
          </a:p>
          <a:p>
            <a:pPr>
              <a:spcBef>
                <a:spcPts val="0"/>
              </a:spcBef>
              <a:spcAft>
                <a:spcPts val="0"/>
              </a:spcAft>
            </a:pPr>
            <a:r>
              <a:rPr lang="en-US" u="sng" dirty="0">
                <a:latin typeface="Times New Roman" panose="02020603050405020304" pitchFamily="18" charset="0"/>
                <a:cs typeface="Times New Roman" panose="02020603050405020304" pitchFamily="18" charset="0"/>
              </a:rPr>
              <a:t>Theorem 2:</a:t>
            </a:r>
            <a:r>
              <a:rPr lang="en-US" i="1" dirty="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an eigenvalue of </a:t>
            </a:r>
            <a:r>
              <a:rPr lang="en-US" dirty="0" smtClean="0">
                <a:latin typeface="Times New Roman" panose="02020603050405020304" pitchFamily="18" charset="0"/>
                <a:cs typeface="Times New Roman" panose="02020603050405020304" pitchFamily="18" charset="0"/>
              </a:rPr>
              <a:t>        if         </a:t>
            </a:r>
            <a:r>
              <a:rPr lang="en-US" dirty="0">
                <a:latin typeface="Times New Roman" panose="02020603050405020304" pitchFamily="18" charset="0"/>
                <a:cs typeface="Times New Roman" panose="02020603050405020304" pitchFamily="18" charset="0"/>
              </a:rPr>
              <a:t>is a singular (noninvertible) matrix.</a:t>
            </a:r>
          </a:p>
          <a:p>
            <a:pPr marL="0" marR="0">
              <a:spcBef>
                <a:spcPts val="0"/>
              </a:spcBef>
              <a:spcAft>
                <a:spcPts val="0"/>
              </a:spcAft>
            </a:pPr>
            <a:endParaRPr lang="en-US" dirty="0" smtClean="0">
              <a:latin typeface="Times New Roman" panose="02020603050405020304" pitchFamily="18" charset="0"/>
              <a:ea typeface="Times New Roman"/>
              <a:cs typeface="Times New Roman" panose="02020603050405020304" pitchFamily="18" charset="0"/>
            </a:endParaRPr>
          </a:p>
          <a:p>
            <a:pPr>
              <a:spcBef>
                <a:spcPts val="0"/>
              </a:spcBef>
              <a:spcAft>
                <a:spcPts val="0"/>
              </a:spcAft>
            </a:pPr>
            <a:r>
              <a:rPr lang="en-US" u="sng" dirty="0">
                <a:latin typeface="Times New Roman" panose="02020603050405020304" pitchFamily="18" charset="0"/>
                <a:cs typeface="Times New Roman" panose="02020603050405020304" pitchFamily="18" charset="0"/>
              </a:rPr>
              <a:t>Theorem 3:</a:t>
            </a:r>
            <a:r>
              <a:rPr lang="en-US" i="1" dirty="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a:t>
            </a:r>
            <a:r>
              <a:rPr lang="en-US" i="1"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have the same eigenvalues.</a:t>
            </a:r>
          </a:p>
          <a:p>
            <a:pPr marL="0" marR="0">
              <a:spcBef>
                <a:spcPts val="0"/>
              </a:spcBef>
              <a:spcAft>
                <a:spcPts val="0"/>
              </a:spcAft>
            </a:pPr>
            <a:endParaRPr lang="en-US" dirty="0" smtClean="0">
              <a:latin typeface="Times New Roman" panose="02020603050405020304" pitchFamily="18" charset="0"/>
              <a:ea typeface="Times New Roman"/>
              <a:cs typeface="Times New Roman" panose="02020603050405020304" pitchFamily="18" charset="0"/>
            </a:endParaRPr>
          </a:p>
          <a:p>
            <a:pPr>
              <a:spcBef>
                <a:spcPts val="0"/>
              </a:spcBef>
              <a:spcAft>
                <a:spcPts val="0"/>
              </a:spcAft>
            </a:pPr>
            <a:r>
              <a:rPr lang="en-US" u="sng" dirty="0">
                <a:latin typeface="Times New Roman" panose="02020603050405020304" pitchFamily="18" charset="0"/>
                <a:cs typeface="Times New Roman" panose="02020603050405020304" pitchFamily="18" charset="0"/>
              </a:rPr>
              <a:t>Theorem 4:</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Eigenvalues of a symmetric matrix are real.</a:t>
            </a:r>
          </a:p>
          <a:p>
            <a:pPr marL="0" marR="0">
              <a:spcBef>
                <a:spcPts val="0"/>
              </a:spcBef>
              <a:spcAft>
                <a:spcPts val="0"/>
              </a:spcAft>
            </a:pPr>
            <a:endParaRPr lang="en-US" dirty="0" smtClean="0">
              <a:effectLst/>
              <a:latin typeface="Times New Roman" panose="02020603050405020304" pitchFamily="18" charset="0"/>
              <a:ea typeface="Times New Roman"/>
              <a:cs typeface="Times New Roman" panose="02020603050405020304" pitchFamily="18" charset="0"/>
            </a:endParaRPr>
          </a:p>
          <a:p>
            <a:pPr>
              <a:spcBef>
                <a:spcPts val="0"/>
              </a:spcBef>
              <a:spcAft>
                <a:spcPts val="0"/>
              </a:spcAft>
            </a:pPr>
            <a:r>
              <a:rPr lang="en-US" u="sng" dirty="0">
                <a:latin typeface="Times New Roman" panose="02020603050405020304" pitchFamily="18" charset="0"/>
                <a:cs typeface="Times New Roman" panose="02020603050405020304" pitchFamily="18" charset="0"/>
              </a:rPr>
              <a:t>Theorem 5:</a:t>
            </a:r>
            <a:r>
              <a:rPr lang="en-US" i="1" dirty="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Eigenvectors </a:t>
            </a:r>
            <a:r>
              <a:rPr lang="en-US" dirty="0">
                <a:latin typeface="Times New Roman" panose="02020603050405020304" pitchFamily="18" charset="0"/>
                <a:cs typeface="Times New Roman" panose="02020603050405020304" pitchFamily="18" charset="0"/>
              </a:rPr>
              <a:t>of a symmetric matrix are orthogonal, but only for distinct eigenvalues</a:t>
            </a:r>
            <a:r>
              <a:rPr lang="en-US" dirty="0" smtClean="0">
                <a:latin typeface="Times New Roman" panose="02020603050405020304" pitchFamily="18" charset="0"/>
                <a:cs typeface="Times New Roman" panose="02020603050405020304" pitchFamily="18" charset="0"/>
              </a:rPr>
              <a:t>.</a:t>
            </a:r>
          </a:p>
          <a:p>
            <a:pPr>
              <a:spcBef>
                <a:spcPts val="0"/>
              </a:spcBef>
              <a:spcAft>
                <a:spcPts val="0"/>
              </a:spcAft>
            </a:pPr>
            <a:endParaRPr lang="en-US" dirty="0">
              <a:latin typeface="Times New Roman" panose="02020603050405020304" pitchFamily="18" charset="0"/>
              <a:cs typeface="Times New Roman" panose="02020603050405020304" pitchFamily="18" charset="0"/>
            </a:endParaRPr>
          </a:p>
          <a:p>
            <a:pPr>
              <a:spcBef>
                <a:spcPts val="0"/>
              </a:spcBef>
              <a:spcAft>
                <a:spcPts val="0"/>
              </a:spcAft>
            </a:pPr>
            <a:r>
              <a:rPr lang="en-US" u="sng" dirty="0">
                <a:latin typeface="Times New Roman" panose="02020603050405020304" pitchFamily="18" charset="0"/>
                <a:cs typeface="Times New Roman" panose="02020603050405020304" pitchFamily="18" charset="0"/>
              </a:rPr>
              <a:t>Theorem 6</a:t>
            </a:r>
            <a:r>
              <a:rPr lang="en-US" u="sng"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the product of the absolute values of the eigenvalues of</a:t>
            </a:r>
          </a:p>
          <a:p>
            <a:pPr marL="0" marR="0">
              <a:spcBef>
                <a:spcPts val="0"/>
              </a:spcBef>
              <a:spcAft>
                <a:spcPts val="0"/>
              </a:spcAft>
            </a:pPr>
            <a:endParaRPr lang="en-US" dirty="0">
              <a:effectLst/>
              <a:latin typeface="Times New Roman" panose="02020603050405020304" pitchFamily="18" charset="0"/>
              <a:ea typeface="Times New Roman"/>
              <a:cs typeface="Times New Roman" panose="02020603050405020304" pitchFamily="18" charset="0"/>
            </a:endParaRPr>
          </a:p>
          <a:p>
            <a:pPr marL="0" marR="0">
              <a:spcBef>
                <a:spcPts val="0"/>
              </a:spcBef>
              <a:spcAft>
                <a:spcPts val="0"/>
              </a:spcAft>
            </a:pPr>
            <a:endParaRPr lang="en-US" dirty="0" smtClean="0">
              <a:latin typeface="Times New Roman" panose="02020603050405020304" pitchFamily="18" charset="0"/>
              <a:ea typeface="Times New Roman"/>
              <a:cs typeface="Times New Roman" panose="02020603050405020304" pitchFamily="18" charset="0"/>
            </a:endParaRPr>
          </a:p>
          <a:p>
            <a:pPr marL="0" marR="0">
              <a:spcBef>
                <a:spcPts val="0"/>
              </a:spcBef>
              <a:spcAft>
                <a:spcPts val="0"/>
              </a:spcAft>
            </a:pPr>
            <a:endParaRPr lang="en-US" dirty="0">
              <a:effectLst/>
              <a:latin typeface="Times New Roman" panose="02020603050405020304" pitchFamily="18" charset="0"/>
              <a:ea typeface="Times New Roman"/>
              <a:cs typeface="Times New Roman" panose="02020603050405020304" pitchFamily="18" charset="0"/>
            </a:endParaRPr>
          </a:p>
          <a:p>
            <a:pPr marL="0" marR="0">
              <a:spcBef>
                <a:spcPts val="0"/>
              </a:spcBef>
              <a:spcAft>
                <a:spcPts val="0"/>
              </a:spcAft>
            </a:pPr>
            <a:endParaRPr lang="en-US" dirty="0" smtClean="0">
              <a:latin typeface="Times New Roman" panose="02020603050405020304" pitchFamily="18" charset="0"/>
              <a:ea typeface="Times New Roman"/>
              <a:cs typeface="Times New Roman" panose="02020603050405020304" pitchFamily="18" charset="0"/>
            </a:endParaRPr>
          </a:p>
          <a:p>
            <a:pPr marL="0" marR="0">
              <a:spcBef>
                <a:spcPts val="0"/>
              </a:spcBef>
              <a:spcAft>
                <a:spcPts val="0"/>
              </a:spcAft>
            </a:pPr>
            <a:endParaRPr lang="en-US" dirty="0">
              <a:effectLst/>
              <a:latin typeface="Times New Roman" panose="02020603050405020304" pitchFamily="18" charset="0"/>
              <a:ea typeface="Times New Roman"/>
              <a:cs typeface="Times New Roman" panose="02020603050405020304" pitchFamily="18" charset="0"/>
            </a:endParaRPr>
          </a:p>
          <a:p>
            <a:pPr marL="0" marR="0">
              <a:spcBef>
                <a:spcPts val="0"/>
              </a:spcBef>
              <a:spcAft>
                <a:spcPts val="0"/>
              </a:spcAft>
            </a:pPr>
            <a:endParaRPr lang="en-US" dirty="0">
              <a:effectLst/>
              <a:latin typeface="Times New Roman" panose="02020603050405020304" pitchFamily="18" charset="0"/>
              <a:ea typeface="Times New Roman"/>
              <a:cs typeface="Times New Roman" panose="02020603050405020304" pitchFamily="18" charset="0"/>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2102016921"/>
              </p:ext>
            </p:extLst>
          </p:nvPr>
        </p:nvGraphicFramePr>
        <p:xfrm>
          <a:off x="1977480" y="1987689"/>
          <a:ext cx="308520" cy="259157"/>
        </p:xfrm>
        <a:graphic>
          <a:graphicData uri="http://schemas.openxmlformats.org/presentationml/2006/ole">
            <mc:AlternateContent xmlns:mc="http://schemas.openxmlformats.org/markup-compatibility/2006">
              <mc:Choice xmlns:v="urn:schemas-microsoft-com:vml" Requires="v">
                <p:oleObj spid="_x0000_s45163" name="Equation" r:id="rId3" imgW="241195" imgH="203112" progId="Equation.3">
                  <p:embed/>
                </p:oleObj>
              </mc:Choice>
              <mc:Fallback>
                <p:oleObj name="Equation" r:id="rId3" imgW="241195" imgH="203112"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7480" y="1987689"/>
                        <a:ext cx="308520" cy="259157"/>
                      </a:xfrm>
                      <a:prstGeom prst="rect">
                        <a:avLst/>
                      </a:prstGeom>
                      <a:noFill/>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622299567"/>
              </p:ext>
            </p:extLst>
          </p:nvPr>
        </p:nvGraphicFramePr>
        <p:xfrm>
          <a:off x="2765425" y="2015579"/>
          <a:ext cx="511175" cy="219075"/>
        </p:xfrm>
        <a:graphic>
          <a:graphicData uri="http://schemas.openxmlformats.org/presentationml/2006/ole">
            <mc:AlternateContent xmlns:mc="http://schemas.openxmlformats.org/markup-compatibility/2006">
              <mc:Choice xmlns:v="urn:schemas-microsoft-com:vml" Requires="v">
                <p:oleObj spid="_x0000_s45164" name="Equation" r:id="rId5" imgW="330200" imgH="139700" progId="Equation.3">
                  <p:embed/>
                </p:oleObj>
              </mc:Choice>
              <mc:Fallback>
                <p:oleObj name="Equation" r:id="rId5" imgW="330200" imgH="1397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65425" y="2015579"/>
                        <a:ext cx="511175" cy="219075"/>
                      </a:xfrm>
                      <a:prstGeom prst="rect">
                        <a:avLst/>
                      </a:prstGeom>
                      <a:noFill/>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644315092"/>
              </p:ext>
            </p:extLst>
          </p:nvPr>
        </p:nvGraphicFramePr>
        <p:xfrm>
          <a:off x="4795837" y="2825889"/>
          <a:ext cx="309563" cy="260033"/>
        </p:xfrm>
        <a:graphic>
          <a:graphicData uri="http://schemas.openxmlformats.org/presentationml/2006/ole">
            <mc:AlternateContent xmlns:mc="http://schemas.openxmlformats.org/markup-compatibility/2006">
              <mc:Choice xmlns:v="urn:schemas-microsoft-com:vml" Requires="v">
                <p:oleObj spid="_x0000_s45165" name="Equation" r:id="rId7" imgW="241195" imgH="203112" progId="Equation.3">
                  <p:embed/>
                </p:oleObj>
              </mc:Choice>
              <mc:Fallback>
                <p:oleObj name="Equation" r:id="rId7" imgW="241195" imgH="203112"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95837" y="2825889"/>
                        <a:ext cx="309563" cy="260033"/>
                      </a:xfrm>
                      <a:prstGeom prst="rect">
                        <a:avLst/>
                      </a:prstGeom>
                      <a:noFill/>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1823174799"/>
              </p:ext>
            </p:extLst>
          </p:nvPr>
        </p:nvGraphicFramePr>
        <p:xfrm>
          <a:off x="4415962" y="2262002"/>
          <a:ext cx="308438" cy="259088"/>
        </p:xfrm>
        <a:graphic>
          <a:graphicData uri="http://schemas.openxmlformats.org/presentationml/2006/ole">
            <mc:AlternateContent xmlns:mc="http://schemas.openxmlformats.org/markup-compatibility/2006">
              <mc:Choice xmlns:v="urn:schemas-microsoft-com:vml" Requires="v">
                <p:oleObj spid="_x0000_s45166" name="Equation" r:id="rId8" imgW="241195" imgH="203112" progId="Equation.3">
                  <p:embed/>
                </p:oleObj>
              </mc:Choice>
              <mc:Fallback>
                <p:oleObj name="Equation" r:id="rId8" imgW="241195" imgH="203112" progId="Equation.3">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5962" y="2262002"/>
                        <a:ext cx="308438" cy="259088"/>
                      </a:xfrm>
                      <a:prstGeom prst="rect">
                        <a:avLst/>
                      </a:prstGeom>
                      <a:noFill/>
                      <a:ln>
                        <a:noFill/>
                      </a:ln>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445415838"/>
              </p:ext>
            </p:extLst>
          </p:nvPr>
        </p:nvGraphicFramePr>
        <p:xfrm>
          <a:off x="7298602" y="2251116"/>
          <a:ext cx="321398" cy="269974"/>
        </p:xfrm>
        <a:graphic>
          <a:graphicData uri="http://schemas.openxmlformats.org/presentationml/2006/ole">
            <mc:AlternateContent xmlns:mc="http://schemas.openxmlformats.org/markup-compatibility/2006">
              <mc:Choice xmlns:v="urn:schemas-microsoft-com:vml" Requires="v">
                <p:oleObj spid="_x0000_s45167" name="Equation" r:id="rId9" imgW="241195" imgH="203112" progId="Equation.3">
                  <p:embed/>
                </p:oleObj>
              </mc:Choice>
              <mc:Fallback>
                <p:oleObj name="Equation" r:id="rId9" imgW="241195" imgH="203112" progId="Equation.3">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98602" y="2251116"/>
                        <a:ext cx="321398" cy="269974"/>
                      </a:xfrm>
                      <a:prstGeom prst="rect">
                        <a:avLst/>
                      </a:prstGeom>
                      <a:noFill/>
                      <a:ln>
                        <a:noFill/>
                      </a:ln>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4130603384"/>
              </p:ext>
            </p:extLst>
          </p:nvPr>
        </p:nvGraphicFramePr>
        <p:xfrm>
          <a:off x="1714499" y="2825889"/>
          <a:ext cx="495301" cy="235268"/>
        </p:xfrm>
        <a:graphic>
          <a:graphicData uri="http://schemas.openxmlformats.org/presentationml/2006/ole">
            <mc:AlternateContent xmlns:mc="http://schemas.openxmlformats.org/markup-compatibility/2006">
              <mc:Choice xmlns:v="urn:schemas-microsoft-com:vml" Requires="v">
                <p:oleObj spid="_x0000_s45168" name="Equation" r:id="rId10" imgW="380670" imgH="177646" progId="Equation.3">
                  <p:embed/>
                </p:oleObj>
              </mc:Choice>
              <mc:Fallback>
                <p:oleObj name="Equation" r:id="rId10" imgW="380670" imgH="177646" progId="Equation.3">
                  <p:embed/>
                  <p:pic>
                    <p:nvPicPr>
                      <p:cNvPr id="0" name="Object 1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14499" y="2825889"/>
                        <a:ext cx="495301" cy="235268"/>
                      </a:xfrm>
                      <a:prstGeom prst="rect">
                        <a:avLst/>
                      </a:prstGeom>
                      <a:noFill/>
                    </p:spPr>
                  </p:pic>
                </p:oleObj>
              </mc:Fallback>
            </mc:AlternateContent>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val="3621709587"/>
              </p:ext>
            </p:extLst>
          </p:nvPr>
        </p:nvGraphicFramePr>
        <p:xfrm>
          <a:off x="4110037" y="2825889"/>
          <a:ext cx="309563" cy="260033"/>
        </p:xfrm>
        <a:graphic>
          <a:graphicData uri="http://schemas.openxmlformats.org/presentationml/2006/ole">
            <mc:AlternateContent xmlns:mc="http://schemas.openxmlformats.org/markup-compatibility/2006">
              <mc:Choice xmlns:v="urn:schemas-microsoft-com:vml" Requires="v">
                <p:oleObj spid="_x0000_s45169" name="Equation" r:id="rId12" imgW="241195" imgH="203112" progId="Equation.3">
                  <p:embed/>
                </p:oleObj>
              </mc:Choice>
              <mc:Fallback>
                <p:oleObj name="Equation" r:id="rId12" imgW="241195" imgH="203112" progId="Equation.3">
                  <p:embed/>
                  <p:pic>
                    <p:nvPicPr>
                      <p:cNvPr id="0"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0037" y="2825889"/>
                        <a:ext cx="309563" cy="260033"/>
                      </a:xfrm>
                      <a:prstGeom prst="rect">
                        <a:avLst/>
                      </a:prstGeom>
                      <a:noFill/>
                    </p:spPr>
                  </p:pic>
                </p:oleObj>
              </mc:Fallback>
            </mc:AlternateContent>
          </a:graphicData>
        </a:graphic>
      </p:graphicFrame>
      <p:sp>
        <p:nvSpPr>
          <p:cNvPr id="29" name="Rectangle 1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0" name="Object 29"/>
          <p:cNvGraphicFramePr>
            <a:graphicFrameLocks noChangeAspect="1"/>
          </p:cNvGraphicFramePr>
          <p:nvPr>
            <p:extLst>
              <p:ext uri="{D42A27DB-BD31-4B8C-83A1-F6EECF244321}">
                <p14:modId xmlns:p14="http://schemas.microsoft.com/office/powerpoint/2010/main" val="1998143232"/>
              </p:ext>
            </p:extLst>
          </p:nvPr>
        </p:nvGraphicFramePr>
        <p:xfrm>
          <a:off x="1750208" y="3634648"/>
          <a:ext cx="307192" cy="258041"/>
        </p:xfrm>
        <a:graphic>
          <a:graphicData uri="http://schemas.openxmlformats.org/presentationml/2006/ole">
            <mc:AlternateContent xmlns:mc="http://schemas.openxmlformats.org/markup-compatibility/2006">
              <mc:Choice xmlns:v="urn:schemas-microsoft-com:vml" Requires="v">
                <p:oleObj spid="_x0000_s45170" name="Equation" r:id="rId13" imgW="241195" imgH="203112" progId="Equation.3">
                  <p:embed/>
                </p:oleObj>
              </mc:Choice>
              <mc:Fallback>
                <p:oleObj name="Equation" r:id="rId13" imgW="241195" imgH="203112" progId="Equation.3">
                  <p:embed/>
                  <p:pic>
                    <p:nvPicPr>
                      <p:cNvPr id="0" name="Object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0208" y="3634648"/>
                        <a:ext cx="307192" cy="258041"/>
                      </a:xfrm>
                      <a:prstGeom prst="rect">
                        <a:avLst/>
                      </a:prstGeom>
                      <a:noFill/>
                    </p:spPr>
                  </p:pic>
                </p:oleObj>
              </mc:Fallback>
            </mc:AlternateContent>
          </a:graphicData>
        </a:graphic>
      </p:graphicFrame>
      <p:sp>
        <p:nvSpPr>
          <p:cNvPr id="31" name="Rectangle 2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264" name="Object 11263"/>
          <p:cNvGraphicFramePr>
            <a:graphicFrameLocks noChangeAspect="1"/>
          </p:cNvGraphicFramePr>
          <p:nvPr>
            <p:extLst>
              <p:ext uri="{D42A27DB-BD31-4B8C-83A1-F6EECF244321}">
                <p14:modId xmlns:p14="http://schemas.microsoft.com/office/powerpoint/2010/main" val="72049279"/>
              </p:ext>
            </p:extLst>
          </p:nvPr>
        </p:nvGraphicFramePr>
        <p:xfrm>
          <a:off x="2438400" y="3587889"/>
          <a:ext cx="393205" cy="294904"/>
        </p:xfrm>
        <a:graphic>
          <a:graphicData uri="http://schemas.openxmlformats.org/presentationml/2006/ole">
            <mc:AlternateContent xmlns:mc="http://schemas.openxmlformats.org/markup-compatibility/2006">
              <mc:Choice xmlns:v="urn:schemas-microsoft-com:vml" Requires="v">
                <p:oleObj spid="_x0000_s45171" name="Equation" r:id="rId14" imgW="304668" imgH="228501" progId="Equation.3">
                  <p:embed/>
                </p:oleObj>
              </mc:Choice>
              <mc:Fallback>
                <p:oleObj name="Equation" r:id="rId14" imgW="304668" imgH="228501" progId="Equation.3">
                  <p:embed/>
                  <p:pic>
                    <p:nvPicPr>
                      <p:cNvPr id="0" name="Object 2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438400" y="3587889"/>
                        <a:ext cx="393205" cy="294904"/>
                      </a:xfrm>
                      <a:prstGeom prst="rect">
                        <a:avLst/>
                      </a:prstGeom>
                      <a:noFill/>
                    </p:spPr>
                  </p:pic>
                </p:oleObj>
              </mc:Fallback>
            </mc:AlternateContent>
          </a:graphicData>
        </a:graphic>
      </p:graphicFrame>
      <p:sp>
        <p:nvSpPr>
          <p:cNvPr id="11265" name="Rectangle 3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266" name="Object 11265"/>
          <p:cNvGraphicFramePr>
            <a:graphicFrameLocks noChangeAspect="1"/>
          </p:cNvGraphicFramePr>
          <p:nvPr>
            <p:extLst>
              <p:ext uri="{D42A27DB-BD31-4B8C-83A1-F6EECF244321}">
                <p14:modId xmlns:p14="http://schemas.microsoft.com/office/powerpoint/2010/main" val="3742362137"/>
              </p:ext>
            </p:extLst>
          </p:nvPr>
        </p:nvGraphicFramePr>
        <p:xfrm>
          <a:off x="1676400" y="5492889"/>
          <a:ext cx="719668" cy="381000"/>
        </p:xfrm>
        <a:graphic>
          <a:graphicData uri="http://schemas.openxmlformats.org/presentationml/2006/ole">
            <mc:AlternateContent xmlns:mc="http://schemas.openxmlformats.org/markup-compatibility/2006">
              <mc:Choice xmlns:v="urn:schemas-microsoft-com:vml" Requires="v">
                <p:oleObj spid="_x0000_s45172" name="Equation" r:id="rId16" imgW="482391" imgH="253890" progId="Equation.3">
                  <p:embed/>
                </p:oleObj>
              </mc:Choice>
              <mc:Fallback>
                <p:oleObj name="Equation" r:id="rId16" imgW="482391" imgH="253890" progId="Equation.3">
                  <p:embed/>
                  <p:pic>
                    <p:nvPicPr>
                      <p:cNvPr id="0" name="Object 3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676400" y="5492889"/>
                        <a:ext cx="719668" cy="381000"/>
                      </a:xfrm>
                      <a:prstGeom prst="rect">
                        <a:avLst/>
                      </a:prstGeom>
                      <a:noFill/>
                    </p:spPr>
                  </p:pic>
                </p:oleObj>
              </mc:Fallback>
            </mc:AlternateContent>
          </a:graphicData>
        </a:graphic>
      </p:graphicFrame>
      <p:sp>
        <p:nvSpPr>
          <p:cNvPr id="11267" name="Rectangle 3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268" name="Object 11267"/>
          <p:cNvGraphicFramePr>
            <a:graphicFrameLocks noChangeAspect="1"/>
          </p:cNvGraphicFramePr>
          <p:nvPr>
            <p:extLst>
              <p:ext uri="{D42A27DB-BD31-4B8C-83A1-F6EECF244321}">
                <p14:modId xmlns:p14="http://schemas.microsoft.com/office/powerpoint/2010/main" val="1290544914"/>
              </p:ext>
            </p:extLst>
          </p:nvPr>
        </p:nvGraphicFramePr>
        <p:xfrm>
          <a:off x="7849628" y="5569089"/>
          <a:ext cx="298824" cy="251012"/>
        </p:xfrm>
        <a:graphic>
          <a:graphicData uri="http://schemas.openxmlformats.org/presentationml/2006/ole">
            <mc:AlternateContent xmlns:mc="http://schemas.openxmlformats.org/markup-compatibility/2006">
              <mc:Choice xmlns:v="urn:schemas-microsoft-com:vml" Requires="v">
                <p:oleObj spid="_x0000_s45173" name="Equation" r:id="rId18" imgW="241195" imgH="203112" progId="Equation.3">
                  <p:embed/>
                </p:oleObj>
              </mc:Choice>
              <mc:Fallback>
                <p:oleObj name="Equation" r:id="rId18" imgW="241195" imgH="203112" progId="Equation.3">
                  <p:embed/>
                  <p:pic>
                    <p:nvPicPr>
                      <p:cNvPr id="0" name="Object 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49628" y="5569089"/>
                        <a:ext cx="298824" cy="251012"/>
                      </a:xfrm>
                      <a:prstGeom prst="rect">
                        <a:avLst/>
                      </a:prstGeom>
                      <a:noFill/>
                    </p:spPr>
                  </p:pic>
                </p:oleObj>
              </mc:Fallback>
            </mc:AlternateContent>
          </a:graphicData>
        </a:graphic>
      </p:graphicFrame>
    </p:spTree>
    <p:extLst>
      <p:ext uri="{BB962C8B-B14F-4D97-AF65-F5344CB8AC3E}">
        <p14:creationId xmlns:p14="http://schemas.microsoft.com/office/powerpoint/2010/main" val="35145572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latin typeface="+mj-lt"/>
              </a:rPr>
              <a:t>Example </a:t>
            </a:r>
            <a:r>
              <a:rPr lang="en-US" dirty="0">
                <a:latin typeface="+mj-lt"/>
              </a:rPr>
              <a:t>4</a:t>
            </a:r>
          </a:p>
        </p:txBody>
      </p:sp>
      <p:sp>
        <p:nvSpPr>
          <p:cNvPr id="1127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2"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3"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 name="Rectangle 5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p:nvPr/>
        </p:nvSpPr>
        <p:spPr>
          <a:xfrm>
            <a:off x="533400" y="1905000"/>
            <a:ext cx="7543800" cy="369332"/>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What are the eigenvalues of </a:t>
            </a:r>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1108595769"/>
              </p:ext>
            </p:extLst>
          </p:nvPr>
        </p:nvGraphicFramePr>
        <p:xfrm>
          <a:off x="1753202" y="2438399"/>
          <a:ext cx="2056797" cy="1175313"/>
        </p:xfrm>
        <a:graphic>
          <a:graphicData uri="http://schemas.openxmlformats.org/presentationml/2006/ole">
            <mc:AlternateContent xmlns:mc="http://schemas.openxmlformats.org/markup-compatibility/2006">
              <mc:Choice xmlns:v="urn:schemas-microsoft-com:vml" Requires="v">
                <p:oleObj spid="_x0000_s44077" name="Equation" r:id="rId3" imgW="1600200" imgH="914400" progId="Equation.3">
                  <p:embed/>
                </p:oleObj>
              </mc:Choice>
              <mc:Fallback>
                <p:oleObj name="Equation" r:id="rId3" imgW="1600200" imgH="9144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3202" y="2438399"/>
                        <a:ext cx="2056797" cy="1175313"/>
                      </a:xfrm>
                      <a:prstGeom prst="rect">
                        <a:avLst/>
                      </a:prstGeom>
                      <a:noFill/>
                    </p:spPr>
                  </p:pic>
                </p:oleObj>
              </mc:Fallback>
            </mc:AlternateContent>
          </a:graphicData>
        </a:graphic>
      </p:graphicFrame>
      <p:sp>
        <p:nvSpPr>
          <p:cNvPr id="10" name="Rectangle 9"/>
          <p:cNvSpPr/>
          <p:nvPr/>
        </p:nvSpPr>
        <p:spPr>
          <a:xfrm>
            <a:off x="587334" y="4038600"/>
            <a:ext cx="1005403" cy="369332"/>
          </a:xfrm>
          <a:prstGeom prst="rect">
            <a:avLst/>
          </a:prstGeom>
        </p:spPr>
        <p:txBody>
          <a:bodyPr wrap="none">
            <a:spAutoFit/>
          </a:bodyPr>
          <a:lstStyle/>
          <a:p>
            <a:r>
              <a:rPr lang="en-US" b="1" dirty="0">
                <a:latin typeface="Times New Roman" panose="02020603050405020304" pitchFamily="18" charset="0"/>
                <a:cs typeface="Times New Roman" panose="02020603050405020304" pitchFamily="18" charset="0"/>
              </a:rPr>
              <a:t>Solution</a:t>
            </a:r>
          </a:p>
        </p:txBody>
      </p:sp>
      <p:sp>
        <p:nvSpPr>
          <p:cNvPr id="11" name="Rectangle 10"/>
          <p:cNvSpPr/>
          <p:nvPr/>
        </p:nvSpPr>
        <p:spPr>
          <a:xfrm>
            <a:off x="595251" y="4495800"/>
            <a:ext cx="7100949"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Since the </a:t>
            </a:r>
            <a:r>
              <a:rPr lang="en-US" dirty="0" smtClean="0">
                <a:latin typeface="Times New Roman" panose="02020603050405020304" pitchFamily="18" charset="0"/>
                <a:cs typeface="Times New Roman" panose="02020603050405020304" pitchFamily="18" charset="0"/>
              </a:rPr>
              <a:t>matrix       </a:t>
            </a:r>
            <a:r>
              <a:rPr lang="en-US" dirty="0">
                <a:latin typeface="Times New Roman" panose="02020603050405020304" pitchFamily="18" charset="0"/>
                <a:cs typeface="Times New Roman" panose="02020603050405020304" pitchFamily="18" charset="0"/>
              </a:rPr>
              <a:t>is a lower triangular matrix, the eigenvalues of </a:t>
            </a:r>
            <a:r>
              <a:rPr lang="en-US" dirty="0" smtClean="0">
                <a:latin typeface="Times New Roman" panose="02020603050405020304" pitchFamily="18" charset="0"/>
                <a:cs typeface="Times New Roman" panose="02020603050405020304" pitchFamily="18" charset="0"/>
              </a:rPr>
              <a:t>       are </a:t>
            </a:r>
            <a:r>
              <a:rPr lang="en-US" dirty="0">
                <a:latin typeface="Times New Roman" panose="02020603050405020304" pitchFamily="18" charset="0"/>
                <a:cs typeface="Times New Roman" panose="02020603050405020304" pitchFamily="18" charset="0"/>
              </a:rPr>
              <a:t>the diagonal elements </a:t>
            </a:r>
            <a:r>
              <a:rPr lang="en-US" dirty="0" smtClean="0">
                <a:latin typeface="Times New Roman" panose="02020603050405020304" pitchFamily="18" charset="0"/>
                <a:cs typeface="Times New Roman" panose="02020603050405020304" pitchFamily="18" charset="0"/>
              </a:rPr>
              <a:t>of    </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 The </a:t>
            </a:r>
            <a:r>
              <a:rPr lang="en-US" dirty="0">
                <a:latin typeface="Times New Roman" panose="02020603050405020304" pitchFamily="18" charset="0"/>
                <a:cs typeface="Times New Roman" panose="02020603050405020304" pitchFamily="18" charset="0"/>
              </a:rPr>
              <a:t>eigenvalues are</a:t>
            </a:r>
          </a:p>
        </p:txBody>
      </p:sp>
      <p:sp>
        <p:nvSpPr>
          <p:cNvPr id="1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3054003328"/>
              </p:ext>
            </p:extLst>
          </p:nvPr>
        </p:nvGraphicFramePr>
        <p:xfrm>
          <a:off x="2209800" y="4572000"/>
          <a:ext cx="297657" cy="250032"/>
        </p:xfrm>
        <a:graphic>
          <a:graphicData uri="http://schemas.openxmlformats.org/presentationml/2006/ole">
            <mc:AlternateContent xmlns:mc="http://schemas.openxmlformats.org/markup-compatibility/2006">
              <mc:Choice xmlns:v="urn:schemas-microsoft-com:vml" Requires="v">
                <p:oleObj spid="_x0000_s44078" name="Equation" r:id="rId5" imgW="241195" imgH="203112" progId="Equation.3">
                  <p:embed/>
                </p:oleObj>
              </mc:Choice>
              <mc:Fallback>
                <p:oleObj name="Equation" r:id="rId5" imgW="241195" imgH="203112"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9800" y="4572000"/>
                        <a:ext cx="297657" cy="250032"/>
                      </a:xfrm>
                      <a:prstGeom prst="rect">
                        <a:avLst/>
                      </a:prstGeom>
                      <a:noFill/>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3510595912"/>
              </p:ext>
            </p:extLst>
          </p:nvPr>
        </p:nvGraphicFramePr>
        <p:xfrm>
          <a:off x="3055143" y="4849643"/>
          <a:ext cx="297657" cy="250032"/>
        </p:xfrm>
        <a:graphic>
          <a:graphicData uri="http://schemas.openxmlformats.org/presentationml/2006/ole">
            <mc:AlternateContent xmlns:mc="http://schemas.openxmlformats.org/markup-compatibility/2006">
              <mc:Choice xmlns:v="urn:schemas-microsoft-com:vml" Requires="v">
                <p:oleObj spid="_x0000_s44079" name="Equation" r:id="rId7" imgW="241195" imgH="203112" progId="Equation.3">
                  <p:embed/>
                </p:oleObj>
              </mc:Choice>
              <mc:Fallback>
                <p:oleObj name="Equation" r:id="rId7" imgW="241195" imgH="203112" progId="Equation.3">
                  <p:embed/>
                  <p:pic>
                    <p:nvPicPr>
                      <p:cNvPr id="0"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55143" y="4849643"/>
                        <a:ext cx="297657" cy="250032"/>
                      </a:xfrm>
                      <a:prstGeom prst="rect">
                        <a:avLst/>
                      </a:prstGeom>
                      <a:noFill/>
                      <a:ln>
                        <a:noFill/>
                      </a:ln>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1855829882"/>
              </p:ext>
            </p:extLst>
          </p:nvPr>
        </p:nvGraphicFramePr>
        <p:xfrm>
          <a:off x="6934200" y="4572000"/>
          <a:ext cx="297657" cy="250032"/>
        </p:xfrm>
        <a:graphic>
          <a:graphicData uri="http://schemas.openxmlformats.org/presentationml/2006/ole">
            <mc:AlternateContent xmlns:mc="http://schemas.openxmlformats.org/markup-compatibility/2006">
              <mc:Choice xmlns:v="urn:schemas-microsoft-com:vml" Requires="v">
                <p:oleObj spid="_x0000_s44080" name="Equation" r:id="rId8" imgW="241195" imgH="203112" progId="Equation.3">
                  <p:embed/>
                </p:oleObj>
              </mc:Choice>
              <mc:Fallback>
                <p:oleObj name="Equation" r:id="rId8" imgW="241195" imgH="203112" progId="Equation.3">
                  <p:embed/>
                  <p:pic>
                    <p:nvPicPr>
                      <p:cNvPr id="0"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34200" y="4572000"/>
                        <a:ext cx="297657" cy="250032"/>
                      </a:xfrm>
                      <a:prstGeom prst="rect">
                        <a:avLst/>
                      </a:prstGeom>
                      <a:noFill/>
                      <a:ln>
                        <a:noFill/>
                      </a:ln>
                    </p:spPr>
                  </p:pic>
                </p:oleObj>
              </mc:Fallback>
            </mc:AlternateContent>
          </a:graphicData>
        </a:graphic>
      </p:graphicFrame>
      <p:sp>
        <p:nvSpPr>
          <p:cNvPr id="19"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 name="Object 20"/>
          <p:cNvGraphicFramePr>
            <a:graphicFrameLocks noChangeAspect="1"/>
          </p:cNvGraphicFramePr>
          <p:nvPr>
            <p:extLst>
              <p:ext uri="{D42A27DB-BD31-4B8C-83A1-F6EECF244321}">
                <p14:modId xmlns:p14="http://schemas.microsoft.com/office/powerpoint/2010/main" val="2458454452"/>
              </p:ext>
            </p:extLst>
          </p:nvPr>
        </p:nvGraphicFramePr>
        <p:xfrm>
          <a:off x="1841501" y="5410200"/>
          <a:ext cx="2730499" cy="304800"/>
        </p:xfrm>
        <a:graphic>
          <a:graphicData uri="http://schemas.openxmlformats.org/presentationml/2006/ole">
            <mc:AlternateContent xmlns:mc="http://schemas.openxmlformats.org/markup-compatibility/2006">
              <mc:Choice xmlns:v="urn:schemas-microsoft-com:vml" Requires="v">
                <p:oleObj spid="_x0000_s44081" name="Equation" r:id="rId9" imgW="2044700" imgH="228600" progId="Equation.3">
                  <p:embed/>
                </p:oleObj>
              </mc:Choice>
              <mc:Fallback>
                <p:oleObj name="Equation" r:id="rId9" imgW="2044700" imgH="228600" progId="Equation.3">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41501" y="5410200"/>
                        <a:ext cx="2730499" cy="304800"/>
                      </a:xfrm>
                      <a:prstGeom prst="rect">
                        <a:avLst/>
                      </a:prstGeom>
                      <a:noFill/>
                    </p:spPr>
                  </p:pic>
                </p:oleObj>
              </mc:Fallback>
            </mc:AlternateContent>
          </a:graphicData>
        </a:graphic>
      </p:graphicFrame>
    </p:spTree>
    <p:extLst>
      <p:ext uri="{BB962C8B-B14F-4D97-AF65-F5344CB8AC3E}">
        <p14:creationId xmlns:p14="http://schemas.microsoft.com/office/powerpoint/2010/main" val="8945141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mj-lt"/>
              </a:rPr>
              <a:t>Example </a:t>
            </a:r>
            <a:r>
              <a:rPr lang="en-US" dirty="0">
                <a:latin typeface="+mj-lt"/>
              </a:rPr>
              <a:t>5</a:t>
            </a:r>
          </a:p>
        </p:txBody>
      </p:sp>
      <p:sp>
        <p:nvSpPr>
          <p:cNvPr id="1127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2"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3"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 name="Rectangle 5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p:nvPr/>
        </p:nvSpPr>
        <p:spPr>
          <a:xfrm>
            <a:off x="457200" y="1840468"/>
            <a:ext cx="2557110"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One of the eigenvalues of</a:t>
            </a:r>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3912964966"/>
              </p:ext>
            </p:extLst>
          </p:nvPr>
        </p:nvGraphicFramePr>
        <p:xfrm>
          <a:off x="1600199" y="2373868"/>
          <a:ext cx="1475231" cy="914400"/>
        </p:xfrm>
        <a:graphic>
          <a:graphicData uri="http://schemas.openxmlformats.org/presentationml/2006/ole">
            <mc:AlternateContent xmlns:mc="http://schemas.openxmlformats.org/markup-compatibility/2006">
              <mc:Choice xmlns:v="urn:schemas-microsoft-com:vml" Requires="v">
                <p:oleObj spid="_x0000_s43049" name="Equation" r:id="rId3" imgW="1155700" imgH="711200" progId="Equation.3">
                  <p:embed/>
                </p:oleObj>
              </mc:Choice>
              <mc:Fallback>
                <p:oleObj name="Equation" r:id="rId3" imgW="1155700" imgH="711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199" y="2373868"/>
                        <a:ext cx="1475231" cy="914400"/>
                      </a:xfrm>
                      <a:prstGeom prst="rect">
                        <a:avLst/>
                      </a:prstGeom>
                      <a:noFill/>
                    </p:spPr>
                  </p:pic>
                </p:oleObj>
              </mc:Fallback>
            </mc:AlternateContent>
          </a:graphicData>
        </a:graphic>
      </p:graphicFrame>
      <p:sp>
        <p:nvSpPr>
          <p:cNvPr id="1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2720980647"/>
              </p:ext>
            </p:extLst>
          </p:nvPr>
        </p:nvGraphicFramePr>
        <p:xfrm>
          <a:off x="1592158" y="3500567"/>
          <a:ext cx="368372" cy="309433"/>
        </p:xfrm>
        <a:graphic>
          <a:graphicData uri="http://schemas.openxmlformats.org/presentationml/2006/ole">
            <mc:AlternateContent xmlns:mc="http://schemas.openxmlformats.org/markup-compatibility/2006">
              <mc:Choice xmlns:v="urn:schemas-microsoft-com:vml" Requires="v">
                <p:oleObj spid="_x0000_s43050" name="Equation" r:id="rId5" imgW="241195" imgH="203112" progId="Equation.3">
                  <p:embed/>
                </p:oleObj>
              </mc:Choice>
              <mc:Fallback>
                <p:oleObj name="Equation" r:id="rId5" imgW="241195" imgH="203112"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92158" y="3500567"/>
                        <a:ext cx="368372" cy="309433"/>
                      </a:xfrm>
                      <a:prstGeom prst="rect">
                        <a:avLst/>
                      </a:prstGeom>
                      <a:noFill/>
                    </p:spPr>
                  </p:pic>
                </p:oleObj>
              </mc:Fallback>
            </mc:AlternateContent>
          </a:graphicData>
        </a:graphic>
      </p:graphicFrame>
      <p:sp>
        <p:nvSpPr>
          <p:cNvPr id="12" name="Rectangle 11"/>
          <p:cNvSpPr/>
          <p:nvPr/>
        </p:nvSpPr>
        <p:spPr>
          <a:xfrm>
            <a:off x="457200" y="3440668"/>
            <a:ext cx="2698175"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is zero.  Is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invertible?</a:t>
            </a:r>
          </a:p>
        </p:txBody>
      </p:sp>
      <p:sp>
        <p:nvSpPr>
          <p:cNvPr id="14" name="Rectangle 13"/>
          <p:cNvSpPr/>
          <p:nvPr/>
        </p:nvSpPr>
        <p:spPr>
          <a:xfrm>
            <a:off x="457200" y="4419600"/>
            <a:ext cx="1005403" cy="369332"/>
          </a:xfrm>
          <a:prstGeom prst="rect">
            <a:avLst/>
          </a:prstGeom>
        </p:spPr>
        <p:txBody>
          <a:bodyPr wrap="none">
            <a:spAutoFit/>
          </a:bodyPr>
          <a:lstStyle/>
          <a:p>
            <a:r>
              <a:rPr lang="en-US" b="1" dirty="0">
                <a:latin typeface="Times New Roman" panose="02020603050405020304" pitchFamily="18" charset="0"/>
                <a:cs typeface="Times New Roman" panose="02020603050405020304" pitchFamily="18" charset="0"/>
              </a:rPr>
              <a:t>Solution</a:t>
            </a:r>
          </a:p>
        </p:txBody>
      </p:sp>
      <p:sp>
        <p:nvSpPr>
          <p:cNvPr id="1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 name="Object 17"/>
          <p:cNvGraphicFramePr>
            <a:graphicFrameLocks noChangeAspect="1"/>
          </p:cNvGraphicFramePr>
          <p:nvPr>
            <p:extLst>
              <p:ext uri="{D42A27DB-BD31-4B8C-83A1-F6EECF244321}">
                <p14:modId xmlns:p14="http://schemas.microsoft.com/office/powerpoint/2010/main" val="1966326022"/>
              </p:ext>
            </p:extLst>
          </p:nvPr>
        </p:nvGraphicFramePr>
        <p:xfrm>
          <a:off x="482930" y="5010834"/>
          <a:ext cx="673768" cy="228600"/>
        </p:xfrm>
        <a:graphic>
          <a:graphicData uri="http://schemas.openxmlformats.org/presentationml/2006/ole">
            <mc:AlternateContent xmlns:mc="http://schemas.openxmlformats.org/markup-compatibility/2006">
              <mc:Choice xmlns:v="urn:schemas-microsoft-com:vml" Requires="v">
                <p:oleObj spid="_x0000_s43051" name="Equation" r:id="rId7" imgW="380670" imgH="177646" progId="Equation.3">
                  <p:embed/>
                </p:oleObj>
              </mc:Choice>
              <mc:Fallback>
                <p:oleObj name="Equation" r:id="rId7" imgW="380670" imgH="177646"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2930" y="5010834"/>
                        <a:ext cx="673768" cy="228600"/>
                      </a:xfrm>
                      <a:prstGeom prst="rect">
                        <a:avLst/>
                      </a:prstGeom>
                      <a:noFill/>
                    </p:spPr>
                  </p:pic>
                </p:oleObj>
              </mc:Fallback>
            </mc:AlternateContent>
          </a:graphicData>
        </a:graphic>
      </p:graphicFrame>
      <p:sp>
        <p:nvSpPr>
          <p:cNvPr id="19"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 name="Object 20"/>
          <p:cNvGraphicFramePr>
            <a:graphicFrameLocks noChangeAspect="1"/>
          </p:cNvGraphicFramePr>
          <p:nvPr>
            <p:extLst>
              <p:ext uri="{D42A27DB-BD31-4B8C-83A1-F6EECF244321}">
                <p14:modId xmlns:p14="http://schemas.microsoft.com/office/powerpoint/2010/main" val="2973436348"/>
              </p:ext>
            </p:extLst>
          </p:nvPr>
        </p:nvGraphicFramePr>
        <p:xfrm>
          <a:off x="2944822" y="4986771"/>
          <a:ext cx="421105" cy="252663"/>
        </p:xfrm>
        <a:graphic>
          <a:graphicData uri="http://schemas.openxmlformats.org/presentationml/2006/ole">
            <mc:AlternateContent xmlns:mc="http://schemas.openxmlformats.org/markup-compatibility/2006">
              <mc:Choice xmlns:v="urn:schemas-microsoft-com:vml" Requires="v">
                <p:oleObj spid="_x0000_s43052" name="Equation" r:id="rId9" imgW="241195" imgH="203112" progId="Equation.3">
                  <p:embed/>
                </p:oleObj>
              </mc:Choice>
              <mc:Fallback>
                <p:oleObj name="Equation" r:id="rId9" imgW="241195" imgH="203112"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944822" y="4986771"/>
                        <a:ext cx="421105" cy="252663"/>
                      </a:xfrm>
                      <a:prstGeom prst="rect">
                        <a:avLst/>
                      </a:prstGeom>
                      <a:noFill/>
                    </p:spPr>
                  </p:pic>
                </p:oleObj>
              </mc:Fallback>
            </mc:AlternateContent>
          </a:graphicData>
        </a:graphic>
      </p:graphicFrame>
      <p:sp>
        <p:nvSpPr>
          <p:cNvPr id="23" name="Rectangle 10"/>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 name="Object 24"/>
          <p:cNvGraphicFramePr>
            <a:graphicFrameLocks noChangeAspect="1"/>
          </p:cNvGraphicFramePr>
          <p:nvPr>
            <p:extLst>
              <p:ext uri="{D42A27DB-BD31-4B8C-83A1-F6EECF244321}">
                <p14:modId xmlns:p14="http://schemas.microsoft.com/office/powerpoint/2010/main" val="2176423879"/>
              </p:ext>
            </p:extLst>
          </p:nvPr>
        </p:nvGraphicFramePr>
        <p:xfrm>
          <a:off x="4558145" y="4986771"/>
          <a:ext cx="421105" cy="252663"/>
        </p:xfrm>
        <a:graphic>
          <a:graphicData uri="http://schemas.openxmlformats.org/presentationml/2006/ole">
            <mc:AlternateContent xmlns:mc="http://schemas.openxmlformats.org/markup-compatibility/2006">
              <mc:Choice xmlns:v="urn:schemas-microsoft-com:vml" Requires="v">
                <p:oleObj spid="_x0000_s43053" name="Equation" r:id="rId11" imgW="241195" imgH="203112" progId="Equation.3">
                  <p:embed/>
                </p:oleObj>
              </mc:Choice>
              <mc:Fallback>
                <p:oleObj name="Equation" r:id="rId11" imgW="241195" imgH="203112"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58145" y="4986771"/>
                        <a:ext cx="421105" cy="252663"/>
                      </a:xfrm>
                      <a:prstGeom prst="rect">
                        <a:avLst/>
                      </a:prstGeom>
                      <a:noFill/>
                    </p:spPr>
                  </p:pic>
                </p:oleObj>
              </mc:Fallback>
            </mc:AlternateContent>
          </a:graphicData>
        </a:graphic>
      </p:graphicFrame>
      <p:sp>
        <p:nvSpPr>
          <p:cNvPr id="26" name="Rectangle 25"/>
          <p:cNvSpPr/>
          <p:nvPr/>
        </p:nvSpPr>
        <p:spPr>
          <a:xfrm>
            <a:off x="457200" y="4916269"/>
            <a:ext cx="7239000"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is </a:t>
            </a:r>
            <a:r>
              <a:rPr lang="en-US" dirty="0">
                <a:latin typeface="Times New Roman" panose="02020603050405020304" pitchFamily="18" charset="0"/>
                <a:cs typeface="Times New Roman" panose="02020603050405020304" pitchFamily="18" charset="0"/>
              </a:rPr>
              <a:t>an eigenvalue of       </a:t>
            </a:r>
            <a:r>
              <a:rPr lang="en-US" dirty="0" smtClean="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that implies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singular and is not invertible.</a:t>
            </a:r>
          </a:p>
        </p:txBody>
      </p:sp>
    </p:spTree>
    <p:extLst>
      <p:ext uri="{BB962C8B-B14F-4D97-AF65-F5344CB8AC3E}">
        <p14:creationId xmlns:p14="http://schemas.microsoft.com/office/powerpoint/2010/main" val="25667050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mj-lt"/>
              </a:rPr>
              <a:t>Example 6</a:t>
            </a:r>
            <a:endParaRPr lang="en-US" dirty="0">
              <a:latin typeface="+mj-lt"/>
            </a:endParaRPr>
          </a:p>
        </p:txBody>
      </p:sp>
      <p:sp>
        <p:nvSpPr>
          <p:cNvPr id="1127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2"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3"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 name="Rectangle 5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p:nvPr/>
        </p:nvSpPr>
        <p:spPr>
          <a:xfrm>
            <a:off x="514964" y="1764268"/>
            <a:ext cx="2486578"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Given the eigenvalues of</a:t>
            </a:r>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3518386753"/>
              </p:ext>
            </p:extLst>
          </p:nvPr>
        </p:nvGraphicFramePr>
        <p:xfrm>
          <a:off x="1600200" y="2239297"/>
          <a:ext cx="2057400" cy="995516"/>
        </p:xfrm>
        <a:graphic>
          <a:graphicData uri="http://schemas.openxmlformats.org/presentationml/2006/ole">
            <mc:AlternateContent xmlns:mc="http://schemas.openxmlformats.org/markup-compatibility/2006">
              <mc:Choice xmlns:v="urn:schemas-microsoft-com:vml" Requires="v">
                <p:oleObj spid="_x0000_s42013" name="Equation" r:id="rId3" imgW="1473200" imgH="711200" progId="Equation.3">
                  <p:embed/>
                </p:oleObj>
              </mc:Choice>
              <mc:Fallback>
                <p:oleObj name="Equation" r:id="rId3" imgW="1473200" imgH="711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2239297"/>
                        <a:ext cx="2057400" cy="995516"/>
                      </a:xfrm>
                      <a:prstGeom prst="rect">
                        <a:avLst/>
                      </a:prstGeom>
                      <a:noFill/>
                    </p:spPr>
                  </p:pic>
                </p:oleObj>
              </mc:Fallback>
            </mc:AlternateContent>
          </a:graphicData>
        </a:graphic>
      </p:graphicFrame>
      <p:sp>
        <p:nvSpPr>
          <p:cNvPr id="10" name="Rectangle 9"/>
          <p:cNvSpPr/>
          <p:nvPr/>
        </p:nvSpPr>
        <p:spPr>
          <a:xfrm>
            <a:off x="533400" y="3124200"/>
            <a:ext cx="466794"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are</a:t>
            </a:r>
          </a:p>
        </p:txBody>
      </p:sp>
      <p:sp>
        <p:nvSpPr>
          <p:cNvPr id="1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2690617779"/>
              </p:ext>
            </p:extLst>
          </p:nvPr>
        </p:nvGraphicFramePr>
        <p:xfrm>
          <a:off x="1600200" y="3599862"/>
          <a:ext cx="3352800" cy="354482"/>
        </p:xfrm>
        <a:graphic>
          <a:graphicData uri="http://schemas.openxmlformats.org/presentationml/2006/ole">
            <mc:AlternateContent xmlns:mc="http://schemas.openxmlformats.org/markup-compatibility/2006">
              <mc:Choice xmlns:v="urn:schemas-microsoft-com:vml" Requires="v">
                <p:oleObj spid="_x0000_s42014" name="Equation" r:id="rId5" imgW="2159000" imgH="228600" progId="Equation.3">
                  <p:embed/>
                </p:oleObj>
              </mc:Choice>
              <mc:Fallback>
                <p:oleObj name="Equation" r:id="rId5" imgW="21590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0200" y="3599862"/>
                        <a:ext cx="3352800" cy="354482"/>
                      </a:xfrm>
                      <a:prstGeom prst="rect">
                        <a:avLst/>
                      </a:prstGeom>
                      <a:noFill/>
                    </p:spPr>
                  </p:pic>
                </p:oleObj>
              </mc:Fallback>
            </mc:AlternateContent>
          </a:graphicData>
        </a:graphic>
      </p:graphicFrame>
      <p:sp>
        <p:nvSpPr>
          <p:cNvPr id="14" name="Rectangle 13"/>
          <p:cNvSpPr/>
          <p:nvPr/>
        </p:nvSpPr>
        <p:spPr>
          <a:xfrm>
            <a:off x="481960" y="4431268"/>
            <a:ext cx="3480440"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What are the eigenvalues </a:t>
            </a:r>
            <a:r>
              <a:rPr lang="en-US" dirty="0" smtClean="0">
                <a:latin typeface="Times New Roman" panose="02020603050405020304" pitchFamily="18" charset="0"/>
                <a:cs typeface="Times New Roman" panose="02020603050405020304" pitchFamily="18" charset="0"/>
              </a:rPr>
              <a:t>of         if </a:t>
            </a:r>
            <a:endParaRPr lang="en-US" dirty="0">
              <a:latin typeface="Times New Roman" panose="02020603050405020304" pitchFamily="18" charset="0"/>
              <a:cs typeface="Times New Roman" panose="02020603050405020304" pitchFamily="18" charset="0"/>
            </a:endParaRPr>
          </a:p>
        </p:txBody>
      </p:sp>
      <p:sp>
        <p:nvSpPr>
          <p:cNvPr id="1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 name="Object 17"/>
          <p:cNvGraphicFramePr>
            <a:graphicFrameLocks noChangeAspect="1"/>
          </p:cNvGraphicFramePr>
          <p:nvPr>
            <p:extLst>
              <p:ext uri="{D42A27DB-BD31-4B8C-83A1-F6EECF244321}">
                <p14:modId xmlns:p14="http://schemas.microsoft.com/office/powerpoint/2010/main" val="15143987"/>
              </p:ext>
            </p:extLst>
          </p:nvPr>
        </p:nvGraphicFramePr>
        <p:xfrm>
          <a:off x="3200400" y="4480560"/>
          <a:ext cx="381000" cy="320040"/>
        </p:xfrm>
        <a:graphic>
          <a:graphicData uri="http://schemas.openxmlformats.org/presentationml/2006/ole">
            <mc:AlternateContent xmlns:mc="http://schemas.openxmlformats.org/markup-compatibility/2006">
              <mc:Choice xmlns:v="urn:schemas-microsoft-com:vml" Requires="v">
                <p:oleObj spid="_x0000_s42015" name="Equation" r:id="rId7" imgW="241195" imgH="203112" progId="Equation.3">
                  <p:embed/>
                </p:oleObj>
              </mc:Choice>
              <mc:Fallback>
                <p:oleObj name="Equation" r:id="rId7" imgW="241195" imgH="203112"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00400" y="4480560"/>
                        <a:ext cx="381000" cy="320040"/>
                      </a:xfrm>
                      <a:prstGeom prst="rect">
                        <a:avLst/>
                      </a:prstGeom>
                      <a:noFill/>
                    </p:spPr>
                  </p:pic>
                </p:oleObj>
              </mc:Fallback>
            </mc:AlternateContent>
          </a:graphicData>
        </a:graphic>
      </p:graphicFrame>
      <p:sp>
        <p:nvSpPr>
          <p:cNvPr id="19"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 name="Object 20"/>
          <p:cNvGraphicFramePr>
            <a:graphicFrameLocks noChangeAspect="1"/>
          </p:cNvGraphicFramePr>
          <p:nvPr>
            <p:extLst>
              <p:ext uri="{D42A27DB-BD31-4B8C-83A1-F6EECF244321}">
                <p14:modId xmlns:p14="http://schemas.microsoft.com/office/powerpoint/2010/main" val="1852527906"/>
              </p:ext>
            </p:extLst>
          </p:nvPr>
        </p:nvGraphicFramePr>
        <p:xfrm>
          <a:off x="1600200" y="5058697"/>
          <a:ext cx="1986280" cy="961103"/>
        </p:xfrm>
        <a:graphic>
          <a:graphicData uri="http://schemas.openxmlformats.org/presentationml/2006/ole">
            <mc:AlternateContent xmlns:mc="http://schemas.openxmlformats.org/markup-compatibility/2006">
              <mc:Choice xmlns:v="urn:schemas-microsoft-com:vml" Requires="v">
                <p:oleObj spid="_x0000_s42016" name="Equation" r:id="rId9" imgW="1473200" imgH="711200" progId="Equation.3">
                  <p:embed/>
                </p:oleObj>
              </mc:Choice>
              <mc:Fallback>
                <p:oleObj name="Equation" r:id="rId9" imgW="1473200" imgH="7112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00200" y="5058697"/>
                        <a:ext cx="1986280" cy="961103"/>
                      </a:xfrm>
                      <a:prstGeom prst="rect">
                        <a:avLst/>
                      </a:prstGeom>
                      <a:noFill/>
                    </p:spPr>
                  </p:pic>
                </p:oleObj>
              </mc:Fallback>
            </mc:AlternateContent>
          </a:graphicData>
        </a:graphic>
      </p:graphicFrame>
    </p:spTree>
    <p:extLst>
      <p:ext uri="{BB962C8B-B14F-4D97-AF65-F5344CB8AC3E}">
        <p14:creationId xmlns:p14="http://schemas.microsoft.com/office/powerpoint/2010/main" val="16146404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mj-lt"/>
              </a:rPr>
              <a:t>Example 6 (cont.)</a:t>
            </a:r>
            <a:endParaRPr lang="en-US" dirty="0">
              <a:latin typeface="+mj-lt"/>
            </a:endParaRPr>
          </a:p>
        </p:txBody>
      </p:sp>
      <p:sp>
        <p:nvSpPr>
          <p:cNvPr id="4" name="Rectangle 3"/>
          <p:cNvSpPr/>
          <p:nvPr/>
        </p:nvSpPr>
        <p:spPr>
          <a:xfrm>
            <a:off x="533400" y="1916668"/>
            <a:ext cx="1005403" cy="369332"/>
          </a:xfrm>
          <a:prstGeom prst="rect">
            <a:avLst/>
          </a:prstGeom>
        </p:spPr>
        <p:txBody>
          <a:bodyPr wrap="none">
            <a:spAutoFit/>
          </a:bodyPr>
          <a:lstStyle/>
          <a:p>
            <a:r>
              <a:rPr lang="en-US" b="1" dirty="0">
                <a:latin typeface="Times New Roman" panose="02020603050405020304" pitchFamily="18" charset="0"/>
                <a:cs typeface="Times New Roman" panose="02020603050405020304" pitchFamily="18" charset="0"/>
              </a:rPr>
              <a:t>Solution</a:t>
            </a:r>
          </a:p>
        </p:txBody>
      </p:sp>
      <p:graphicFrame>
        <p:nvGraphicFramePr>
          <p:cNvPr id="6" name="Object 5"/>
          <p:cNvGraphicFramePr>
            <a:graphicFrameLocks noChangeAspect="1"/>
          </p:cNvGraphicFramePr>
          <p:nvPr>
            <p:extLst>
              <p:ext uri="{D42A27DB-BD31-4B8C-83A1-F6EECF244321}">
                <p14:modId xmlns:p14="http://schemas.microsoft.com/office/powerpoint/2010/main" val="614426000"/>
              </p:ext>
            </p:extLst>
          </p:nvPr>
        </p:nvGraphicFramePr>
        <p:xfrm>
          <a:off x="1143001" y="2946410"/>
          <a:ext cx="914400" cy="318052"/>
        </p:xfrm>
        <a:graphic>
          <a:graphicData uri="http://schemas.openxmlformats.org/presentationml/2006/ole">
            <mc:AlternateContent xmlns:mc="http://schemas.openxmlformats.org/markup-compatibility/2006">
              <mc:Choice xmlns:v="urn:schemas-microsoft-com:vml" Requires="v">
                <p:oleObj spid="_x0000_s47151" name="Equation" r:id="rId3" imgW="660400" imgH="228600" progId="Equation.3">
                  <p:embed/>
                </p:oleObj>
              </mc:Choice>
              <mc:Fallback>
                <p:oleObj name="Equation" r:id="rId3" imgW="660400" imgH="228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1" y="2946410"/>
                        <a:ext cx="914400" cy="318052"/>
                      </a:xfrm>
                      <a:prstGeom prst="rect">
                        <a:avLst/>
                      </a:prstGeom>
                      <a:noFill/>
                    </p:spPr>
                  </p:pic>
                </p:oleObj>
              </mc:Fallback>
            </mc:AlternateContent>
          </a:graphicData>
        </a:graphic>
      </p:graphicFrame>
      <p:sp>
        <p:nvSpPr>
          <p:cNvPr id="12" name="Rectangle 5"/>
          <p:cNvSpPr>
            <a:spLocks noChangeArrowheads="1"/>
          </p:cNvSpPr>
          <p:nvPr/>
        </p:nvSpPr>
        <p:spPr bwMode="auto">
          <a:xfrm>
            <a:off x="494185" y="2925812"/>
            <a:ext cx="811641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Since                 ,</a:t>
            </a:r>
            <a:r>
              <a:rPr kumimoji="0" lang="en-US" altLang="en-US" b="0" i="0" u="none" strike="noStrike" cap="none" normalizeH="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the eigenvalues of           and         are the same. Hence eigen</a:t>
            </a:r>
            <a:r>
              <a:rPr lang="en-US" altLang="en-US" dirty="0" smtClean="0">
                <a:latin typeface="Times New Roman" panose="02020603050405020304" pitchFamily="18" charset="0"/>
                <a:ea typeface="Times New Roman" panose="02020603050405020304" pitchFamily="18" charset="0"/>
                <a:cs typeface="Times New Roman" panose="02020603050405020304" pitchFamily="18" charset="0"/>
              </a:rPr>
              <a:t>values of         also are</a:t>
            </a:r>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8" name="Rectangle 8"/>
          <p:cNvSpPr>
            <a:spLocks noChangeArrowheads="1"/>
          </p:cNvSpPr>
          <p:nvPr/>
        </p:nvSpPr>
        <p:spPr bwMode="auto">
          <a:xfrm>
            <a:off x="3208485" y="947351"/>
            <a:ext cx="272702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are the same.  Hence eigenvalues of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9"/>
          <p:cNvSpPr>
            <a:spLocks noChangeArrowheads="1"/>
          </p:cNvSpPr>
          <p:nvPr/>
        </p:nvSpPr>
        <p:spPr bwMode="auto">
          <a:xfrm>
            <a:off x="0" y="12858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also are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 name="Object 24"/>
          <p:cNvGraphicFramePr>
            <a:graphicFrameLocks noChangeAspect="1"/>
          </p:cNvGraphicFramePr>
          <p:nvPr>
            <p:extLst>
              <p:ext uri="{D42A27DB-BD31-4B8C-83A1-F6EECF244321}">
                <p14:modId xmlns:p14="http://schemas.microsoft.com/office/powerpoint/2010/main" val="3427779352"/>
              </p:ext>
            </p:extLst>
          </p:nvPr>
        </p:nvGraphicFramePr>
        <p:xfrm>
          <a:off x="3935897" y="2958602"/>
          <a:ext cx="407504" cy="342303"/>
        </p:xfrm>
        <a:graphic>
          <a:graphicData uri="http://schemas.openxmlformats.org/presentationml/2006/ole">
            <mc:AlternateContent xmlns:mc="http://schemas.openxmlformats.org/markup-compatibility/2006">
              <mc:Choice xmlns:v="urn:schemas-microsoft-com:vml" Requires="v">
                <p:oleObj spid="_x0000_s47152" name="Equation" r:id="rId5" imgW="241195" imgH="203112" progId="Equation.3">
                  <p:embed/>
                </p:oleObj>
              </mc:Choice>
              <mc:Fallback>
                <p:oleObj name="Equation" r:id="rId5" imgW="241195" imgH="203112"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35897" y="2958602"/>
                        <a:ext cx="407504" cy="342303"/>
                      </a:xfrm>
                      <a:prstGeom prst="rect">
                        <a:avLst/>
                      </a:prstGeom>
                      <a:noFill/>
                    </p:spPr>
                  </p:pic>
                </p:oleObj>
              </mc:Fallback>
            </mc:AlternateContent>
          </a:graphicData>
        </a:graphic>
      </p:graphicFrame>
      <p:sp>
        <p:nvSpPr>
          <p:cNvPr id="26" name="Rectangle 13"/>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7" name="Object 26"/>
          <p:cNvGraphicFramePr>
            <a:graphicFrameLocks noChangeAspect="1"/>
          </p:cNvGraphicFramePr>
          <p:nvPr>
            <p:extLst>
              <p:ext uri="{D42A27DB-BD31-4B8C-83A1-F6EECF244321}">
                <p14:modId xmlns:p14="http://schemas.microsoft.com/office/powerpoint/2010/main" val="3949924349"/>
              </p:ext>
            </p:extLst>
          </p:nvPr>
        </p:nvGraphicFramePr>
        <p:xfrm>
          <a:off x="838201" y="3252103"/>
          <a:ext cx="381000" cy="320040"/>
        </p:xfrm>
        <a:graphic>
          <a:graphicData uri="http://schemas.openxmlformats.org/presentationml/2006/ole">
            <mc:AlternateContent xmlns:mc="http://schemas.openxmlformats.org/markup-compatibility/2006">
              <mc:Choice xmlns:v="urn:schemas-microsoft-com:vml" Requires="v">
                <p:oleObj spid="_x0000_s47153" name="Equation" r:id="rId7" imgW="241195" imgH="203112" progId="Equation.3">
                  <p:embed/>
                </p:oleObj>
              </mc:Choice>
              <mc:Fallback>
                <p:oleObj name="Equation" r:id="rId7" imgW="241195" imgH="203112" progId="Equation.3">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8201" y="3252103"/>
                        <a:ext cx="381000" cy="320040"/>
                      </a:xfrm>
                      <a:prstGeom prst="rect">
                        <a:avLst/>
                      </a:prstGeom>
                      <a:noFill/>
                    </p:spPr>
                  </p:pic>
                </p:oleObj>
              </mc:Fallback>
            </mc:AlternateContent>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val="252116973"/>
              </p:ext>
            </p:extLst>
          </p:nvPr>
        </p:nvGraphicFramePr>
        <p:xfrm>
          <a:off x="4876801" y="2972915"/>
          <a:ext cx="331304" cy="278295"/>
        </p:xfrm>
        <a:graphic>
          <a:graphicData uri="http://schemas.openxmlformats.org/presentationml/2006/ole">
            <mc:AlternateContent xmlns:mc="http://schemas.openxmlformats.org/markup-compatibility/2006">
              <mc:Choice xmlns:v="urn:schemas-microsoft-com:vml" Requires="v">
                <p:oleObj spid="_x0000_s47154" name="Equation" r:id="rId9" imgW="241195" imgH="203112" progId="Equation.3">
                  <p:embed/>
                </p:oleObj>
              </mc:Choice>
              <mc:Fallback>
                <p:oleObj name="Equation" r:id="rId9" imgW="241195" imgH="203112" progId="Equation.3">
                  <p:embed/>
                  <p:pic>
                    <p:nvPicPr>
                      <p:cNvPr id="0" name="Object 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76801" y="2972915"/>
                        <a:ext cx="331304" cy="278295"/>
                      </a:xfrm>
                      <a:prstGeom prst="rect">
                        <a:avLst/>
                      </a:prstGeom>
                      <a:noFill/>
                      <a:ln>
                        <a:noFill/>
                      </a:ln>
                    </p:spPr>
                  </p:pic>
                </p:oleObj>
              </mc:Fallback>
            </mc:AlternateContent>
          </a:graphicData>
        </a:graphic>
      </p:graphicFrame>
      <p:sp>
        <p:nvSpPr>
          <p:cNvPr id="29" name="Rectangle 1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0" name="Object 29"/>
          <p:cNvGraphicFramePr>
            <a:graphicFrameLocks noChangeAspect="1"/>
          </p:cNvGraphicFramePr>
          <p:nvPr>
            <p:extLst>
              <p:ext uri="{D42A27DB-BD31-4B8C-83A1-F6EECF244321}">
                <p14:modId xmlns:p14="http://schemas.microsoft.com/office/powerpoint/2010/main" val="3455499613"/>
              </p:ext>
            </p:extLst>
          </p:nvPr>
        </p:nvGraphicFramePr>
        <p:xfrm>
          <a:off x="1676400" y="3840212"/>
          <a:ext cx="4038600" cy="426988"/>
        </p:xfrm>
        <a:graphic>
          <a:graphicData uri="http://schemas.openxmlformats.org/presentationml/2006/ole">
            <mc:AlternateContent xmlns:mc="http://schemas.openxmlformats.org/markup-compatibility/2006">
              <mc:Choice xmlns:v="urn:schemas-microsoft-com:vml" Requires="v">
                <p:oleObj spid="_x0000_s47155" name="Equation" r:id="rId10" imgW="2159000" imgH="228600" progId="Equation.3">
                  <p:embed/>
                </p:oleObj>
              </mc:Choice>
              <mc:Fallback>
                <p:oleObj name="Equation" r:id="rId10" imgW="2159000" imgH="228600" progId="Equation.3">
                  <p:embed/>
                  <p:pic>
                    <p:nvPicPr>
                      <p:cNvPr id="0" name="Object 1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76400" y="3840212"/>
                        <a:ext cx="4038600" cy="426988"/>
                      </a:xfrm>
                      <a:prstGeom prst="rect">
                        <a:avLst/>
                      </a:prstGeom>
                      <a:noFill/>
                    </p:spPr>
                  </p:pic>
                </p:oleObj>
              </mc:Fallback>
            </mc:AlternateContent>
          </a:graphicData>
        </a:graphic>
      </p:graphicFrame>
    </p:spTree>
    <p:extLst>
      <p:ext uri="{BB962C8B-B14F-4D97-AF65-F5344CB8AC3E}">
        <p14:creationId xmlns:p14="http://schemas.microsoft.com/office/powerpoint/2010/main" val="1491751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mj-lt"/>
              </a:rPr>
              <a:t>Objectives</a:t>
            </a:r>
            <a:endParaRPr lang="en-US" dirty="0">
              <a:latin typeface="+mj-lt"/>
            </a:endParaRPr>
          </a:p>
        </p:txBody>
      </p:sp>
      <p:sp>
        <p:nvSpPr>
          <p:cNvPr id="3" name="Content Placeholder 2"/>
          <p:cNvSpPr>
            <a:spLocks noGrp="1"/>
          </p:cNvSpPr>
          <p:nvPr>
            <p:ph idx="1"/>
          </p:nvPr>
        </p:nvSpPr>
        <p:spPr/>
        <p:txBody>
          <a:bodyPr/>
          <a:lstStyle/>
          <a:p>
            <a:pPr marL="633412" indent="-514350">
              <a:lnSpc>
                <a:spcPct val="200000"/>
              </a:lnSpc>
              <a:spcAft>
                <a:spcPts val="1200"/>
              </a:spcAft>
              <a:buFont typeface="+mj-lt"/>
              <a:buAutoNum type="arabicPeriod"/>
              <a:defRPr/>
            </a:pPr>
            <a:r>
              <a:rPr lang="en-US" sz="1800" i="1" dirty="0" smtClean="0">
                <a:latin typeface="Times New Roman" panose="02020603050405020304" pitchFamily="18" charset="0"/>
                <a:cs typeface="Times New Roman" panose="02020603050405020304" pitchFamily="18" charset="0"/>
              </a:rPr>
              <a:t>Define eigenvalues and eigenvectors of a square matrix</a:t>
            </a:r>
          </a:p>
          <a:p>
            <a:pPr marL="633412" indent="-514350">
              <a:lnSpc>
                <a:spcPct val="200000"/>
              </a:lnSpc>
              <a:spcAft>
                <a:spcPts val="1200"/>
              </a:spcAft>
              <a:buFont typeface="+mj-lt"/>
              <a:buAutoNum type="arabicPeriod"/>
              <a:defRPr/>
            </a:pPr>
            <a:r>
              <a:rPr lang="en-US" sz="1800" i="1" dirty="0" smtClean="0">
                <a:latin typeface="Times New Roman" panose="02020603050405020304" pitchFamily="18" charset="0"/>
                <a:cs typeface="Times New Roman" panose="02020603050405020304" pitchFamily="18" charset="0"/>
              </a:rPr>
              <a:t>Find eigenvalues and eigenvectors of a square matrix</a:t>
            </a:r>
          </a:p>
          <a:p>
            <a:pPr marL="633412" indent="-514350">
              <a:lnSpc>
                <a:spcPct val="200000"/>
              </a:lnSpc>
              <a:spcAft>
                <a:spcPts val="1200"/>
              </a:spcAft>
              <a:buFont typeface="+mj-lt"/>
              <a:buAutoNum type="arabicPeriod"/>
              <a:defRPr/>
            </a:pPr>
            <a:r>
              <a:rPr lang="en-US" sz="1800" i="1" dirty="0" smtClean="0">
                <a:latin typeface="Times New Roman" panose="02020603050405020304" pitchFamily="18" charset="0"/>
                <a:cs typeface="Times New Roman" panose="02020603050405020304" pitchFamily="18" charset="0"/>
              </a:rPr>
              <a:t>Relate eigenvalues to the singularity of a square matrix, and</a:t>
            </a:r>
          </a:p>
          <a:p>
            <a:pPr marL="633412" indent="-514350">
              <a:lnSpc>
                <a:spcPct val="200000"/>
              </a:lnSpc>
              <a:spcAft>
                <a:spcPts val="1200"/>
              </a:spcAft>
              <a:buFont typeface="+mj-lt"/>
              <a:buAutoNum type="arabicPeriod"/>
              <a:defRPr/>
            </a:pPr>
            <a:r>
              <a:rPr lang="en-US" sz="1800" i="1" dirty="0" smtClean="0">
                <a:latin typeface="Times New Roman" panose="02020603050405020304" pitchFamily="18" charset="0"/>
                <a:cs typeface="Times New Roman" panose="02020603050405020304" pitchFamily="18" charset="0"/>
              </a:rPr>
              <a:t>Use the power method to numerically find the largest eigenvalue in magnitude of a square matrix and the corresponding eigenvector.</a:t>
            </a:r>
          </a:p>
          <a:p>
            <a:pPr marL="633412" indent="-514350">
              <a:lnSpc>
                <a:spcPct val="200000"/>
              </a:lnSpc>
              <a:spcAft>
                <a:spcPts val="1200"/>
              </a:spcAft>
              <a:buFont typeface="+mj-lt"/>
              <a:buAutoNum type="arabicPeriod"/>
              <a:defRPr/>
            </a:pPr>
            <a:endParaRPr lang="en-US" sz="1800" i="1" dirty="0" smtClean="0">
              <a:latin typeface="Times New Roman" panose="02020603050405020304" pitchFamily="18" charset="0"/>
              <a:cs typeface="Times New Roman" panose="02020603050405020304" pitchFamily="18" charset="0"/>
            </a:endParaRPr>
          </a:p>
          <a:p>
            <a:pPr marL="633412" indent="-514350">
              <a:spcAft>
                <a:spcPts val="1200"/>
              </a:spcAft>
              <a:buFont typeface="+mj-lt"/>
              <a:buAutoNum type="arabicPeriod"/>
              <a:defRPr/>
            </a:pPr>
            <a:endParaRPr lang="en-US" sz="1800" dirty="0" smtClean="0">
              <a:latin typeface="Times New Roman" panose="02020603050405020304" pitchFamily="18" charset="0"/>
              <a:cs typeface="Times New Roman" panose="02020603050405020304" pitchFamily="18" charset="0"/>
            </a:endParaRPr>
          </a:p>
          <a:p>
            <a:pPr marL="119062" indent="0">
              <a:buNone/>
              <a:defRPr/>
            </a:pPr>
            <a:endParaRPr lang="en-US" sz="1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mj-lt"/>
              </a:rPr>
              <a:t>Example 7</a:t>
            </a:r>
            <a:endParaRPr lang="en-US" dirty="0">
              <a:latin typeface="+mj-lt"/>
            </a:endParaRPr>
          </a:p>
        </p:txBody>
      </p:sp>
      <p:sp>
        <p:nvSpPr>
          <p:cNvPr id="1127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2"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3"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 name="Rectangle 5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p:nvPr/>
        </p:nvSpPr>
        <p:spPr>
          <a:xfrm>
            <a:off x="609600" y="1828800"/>
            <a:ext cx="2486578"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Given the eigenvalues of</a:t>
            </a:r>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3328716365"/>
              </p:ext>
            </p:extLst>
          </p:nvPr>
        </p:nvGraphicFramePr>
        <p:xfrm>
          <a:off x="1579418" y="2362200"/>
          <a:ext cx="2047240" cy="990600"/>
        </p:xfrm>
        <a:graphic>
          <a:graphicData uri="http://schemas.openxmlformats.org/presentationml/2006/ole">
            <mc:AlternateContent xmlns:mc="http://schemas.openxmlformats.org/markup-compatibility/2006">
              <mc:Choice xmlns:v="urn:schemas-microsoft-com:vml" Requires="v">
                <p:oleObj spid="_x0000_s48143" name="Equation" r:id="rId3" imgW="1473200" imgH="711200" progId="Equation.3">
                  <p:embed/>
                </p:oleObj>
              </mc:Choice>
              <mc:Fallback>
                <p:oleObj name="Equation" r:id="rId3" imgW="1473200" imgH="711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9418" y="2362200"/>
                        <a:ext cx="2047240" cy="990600"/>
                      </a:xfrm>
                      <a:prstGeom prst="rect">
                        <a:avLst/>
                      </a:prstGeom>
                      <a:noFill/>
                    </p:spPr>
                  </p:pic>
                </p:oleObj>
              </mc:Fallback>
            </mc:AlternateContent>
          </a:graphicData>
        </a:graphic>
      </p:graphicFrame>
      <p:sp>
        <p:nvSpPr>
          <p:cNvPr id="10" name="Rectangle 9"/>
          <p:cNvSpPr/>
          <p:nvPr/>
        </p:nvSpPr>
        <p:spPr>
          <a:xfrm>
            <a:off x="685800" y="3432567"/>
            <a:ext cx="466794"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are</a:t>
            </a:r>
          </a:p>
        </p:txBody>
      </p:sp>
      <p:sp>
        <p:nvSpPr>
          <p:cNvPr id="1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565283364"/>
              </p:ext>
            </p:extLst>
          </p:nvPr>
        </p:nvGraphicFramePr>
        <p:xfrm>
          <a:off x="1676399" y="3886199"/>
          <a:ext cx="3200401" cy="338369"/>
        </p:xfrm>
        <a:graphic>
          <a:graphicData uri="http://schemas.openxmlformats.org/presentationml/2006/ole">
            <mc:AlternateContent xmlns:mc="http://schemas.openxmlformats.org/markup-compatibility/2006">
              <mc:Choice xmlns:v="urn:schemas-microsoft-com:vml" Requires="v">
                <p:oleObj spid="_x0000_s48144" name="Equation" r:id="rId5" imgW="2159000" imgH="228600" progId="Equation.3">
                  <p:embed/>
                </p:oleObj>
              </mc:Choice>
              <mc:Fallback>
                <p:oleObj name="Equation" r:id="rId5" imgW="21590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399" y="3886199"/>
                        <a:ext cx="3200401" cy="338369"/>
                      </a:xfrm>
                      <a:prstGeom prst="rect">
                        <a:avLst/>
                      </a:prstGeom>
                      <a:noFill/>
                    </p:spPr>
                  </p:pic>
                </p:oleObj>
              </mc:Fallback>
            </mc:AlternateContent>
          </a:graphicData>
        </a:graphic>
      </p:graphicFrame>
      <p:sp>
        <p:nvSpPr>
          <p:cNvPr id="14" name="Rectangle 13"/>
          <p:cNvSpPr/>
          <p:nvPr/>
        </p:nvSpPr>
        <p:spPr>
          <a:xfrm>
            <a:off x="630382" y="4572000"/>
            <a:ext cx="5846618" cy="369332"/>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Calculate the magnitude of the determinant of the matrix.</a:t>
            </a:r>
          </a:p>
        </p:txBody>
      </p:sp>
    </p:spTree>
    <p:extLst>
      <p:ext uri="{BB962C8B-B14F-4D97-AF65-F5344CB8AC3E}">
        <p14:creationId xmlns:p14="http://schemas.microsoft.com/office/powerpoint/2010/main" val="18984143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mj-lt"/>
              </a:rPr>
              <a:t>Example 7 (cont.)</a:t>
            </a:r>
            <a:endParaRPr lang="en-US" dirty="0">
              <a:latin typeface="+mj-lt"/>
            </a:endParaRPr>
          </a:p>
        </p:txBody>
      </p:sp>
      <p:sp>
        <p:nvSpPr>
          <p:cNvPr id="1127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2"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3"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 name="Rectangle 5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15"/>
          <p:cNvSpPr/>
          <p:nvPr/>
        </p:nvSpPr>
        <p:spPr>
          <a:xfrm>
            <a:off x="457200" y="2145268"/>
            <a:ext cx="1005403" cy="369332"/>
          </a:xfrm>
          <a:prstGeom prst="rect">
            <a:avLst/>
          </a:prstGeom>
        </p:spPr>
        <p:txBody>
          <a:bodyPr wrap="none">
            <a:spAutoFit/>
          </a:bodyPr>
          <a:lstStyle/>
          <a:p>
            <a:r>
              <a:rPr lang="en-US" b="1" dirty="0">
                <a:latin typeface="Times New Roman" panose="02020603050405020304" pitchFamily="18" charset="0"/>
                <a:cs typeface="Times New Roman" panose="02020603050405020304" pitchFamily="18" charset="0"/>
              </a:rPr>
              <a:t>Solution</a:t>
            </a:r>
          </a:p>
        </p:txBody>
      </p:sp>
      <p:sp>
        <p:nvSpPr>
          <p:cNvPr id="18" name="Rectangle 17"/>
          <p:cNvSpPr/>
          <p:nvPr/>
        </p:nvSpPr>
        <p:spPr>
          <a:xfrm>
            <a:off x="521573" y="3212068"/>
            <a:ext cx="697627"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Since</a:t>
            </a:r>
          </a:p>
        </p:txBody>
      </p:sp>
      <p:sp>
        <p:nvSpPr>
          <p:cNvPr id="1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 name="Object 20"/>
          <p:cNvGraphicFramePr>
            <a:graphicFrameLocks noChangeAspect="1"/>
          </p:cNvGraphicFramePr>
          <p:nvPr>
            <p:extLst>
              <p:ext uri="{D42A27DB-BD31-4B8C-83A1-F6EECF244321}">
                <p14:modId xmlns:p14="http://schemas.microsoft.com/office/powerpoint/2010/main" val="2785679892"/>
              </p:ext>
            </p:extLst>
          </p:nvPr>
        </p:nvGraphicFramePr>
        <p:xfrm>
          <a:off x="1371600" y="3657600"/>
          <a:ext cx="1983219" cy="408755"/>
        </p:xfrm>
        <a:graphic>
          <a:graphicData uri="http://schemas.openxmlformats.org/presentationml/2006/ole">
            <mc:AlternateContent xmlns:mc="http://schemas.openxmlformats.org/markup-compatibility/2006">
              <mc:Choice xmlns:v="urn:schemas-microsoft-com:vml" Requires="v">
                <p:oleObj spid="_x0000_s56339" name="Equation" r:id="rId3" imgW="1244600" imgH="254000" progId="Equation.3">
                  <p:embed/>
                </p:oleObj>
              </mc:Choice>
              <mc:Fallback>
                <p:oleObj name="Equation" r:id="rId3" imgW="1244600" imgH="2540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3657600"/>
                        <a:ext cx="1983219" cy="408755"/>
                      </a:xfrm>
                      <a:prstGeom prst="rect">
                        <a:avLst/>
                      </a:prstGeom>
                      <a:noFill/>
                    </p:spPr>
                  </p:pic>
                </p:oleObj>
              </mc:Fallback>
            </mc:AlternateContent>
          </a:graphicData>
        </a:graphic>
      </p:graphicFrame>
      <p:sp>
        <p:nvSpPr>
          <p:cNvPr id="2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 name="Object 24"/>
          <p:cNvGraphicFramePr>
            <a:graphicFrameLocks noChangeAspect="1"/>
          </p:cNvGraphicFramePr>
          <p:nvPr>
            <p:extLst>
              <p:ext uri="{D42A27DB-BD31-4B8C-83A1-F6EECF244321}">
                <p14:modId xmlns:p14="http://schemas.microsoft.com/office/powerpoint/2010/main" val="272509898"/>
              </p:ext>
            </p:extLst>
          </p:nvPr>
        </p:nvGraphicFramePr>
        <p:xfrm>
          <a:off x="2133600" y="4343400"/>
          <a:ext cx="2286000" cy="408755"/>
        </p:xfrm>
        <a:graphic>
          <a:graphicData uri="http://schemas.openxmlformats.org/presentationml/2006/ole">
            <mc:AlternateContent xmlns:mc="http://schemas.openxmlformats.org/markup-compatibility/2006">
              <mc:Choice xmlns:v="urn:schemas-microsoft-com:vml" Requires="v">
                <p:oleObj spid="_x0000_s56340" name="Equation" r:id="rId5" imgW="1435100" imgH="254000" progId="Equation.3">
                  <p:embed/>
                </p:oleObj>
              </mc:Choice>
              <mc:Fallback>
                <p:oleObj name="Equation" r:id="rId5" imgW="1435100" imgH="2540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600" y="4343400"/>
                        <a:ext cx="2286000" cy="408755"/>
                      </a:xfrm>
                      <a:prstGeom prst="rect">
                        <a:avLst/>
                      </a:prstGeom>
                      <a:noFill/>
                    </p:spPr>
                  </p:pic>
                </p:oleObj>
              </mc:Fallback>
            </mc:AlternateContent>
          </a:graphicData>
        </a:graphic>
      </p:graphicFrame>
      <p:sp>
        <p:nvSpPr>
          <p:cNvPr id="2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7" name="Object 26"/>
          <p:cNvGraphicFramePr>
            <a:graphicFrameLocks noChangeAspect="1"/>
          </p:cNvGraphicFramePr>
          <p:nvPr>
            <p:extLst>
              <p:ext uri="{D42A27DB-BD31-4B8C-83A1-F6EECF244321}">
                <p14:modId xmlns:p14="http://schemas.microsoft.com/office/powerpoint/2010/main" val="3902440188"/>
              </p:ext>
            </p:extLst>
          </p:nvPr>
        </p:nvGraphicFramePr>
        <p:xfrm>
          <a:off x="2133600" y="4953000"/>
          <a:ext cx="802371" cy="287642"/>
        </p:xfrm>
        <a:graphic>
          <a:graphicData uri="http://schemas.openxmlformats.org/presentationml/2006/ole">
            <mc:AlternateContent xmlns:mc="http://schemas.openxmlformats.org/markup-compatibility/2006">
              <mc:Choice xmlns:v="urn:schemas-microsoft-com:vml" Requires="v">
                <p:oleObj spid="_x0000_s56341" name="Equation" r:id="rId7" imgW="507780" imgH="177723" progId="Equation.3">
                  <p:embed/>
                </p:oleObj>
              </mc:Choice>
              <mc:Fallback>
                <p:oleObj name="Equation" r:id="rId7" imgW="507780" imgH="177723"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33600" y="4953000"/>
                        <a:ext cx="802371" cy="287642"/>
                      </a:xfrm>
                      <a:prstGeom prst="rect">
                        <a:avLst/>
                      </a:prstGeom>
                      <a:noFill/>
                    </p:spPr>
                  </p:pic>
                </p:oleObj>
              </mc:Fallback>
            </mc:AlternateContent>
          </a:graphicData>
        </a:graphic>
      </p:graphicFrame>
    </p:spTree>
    <p:extLst>
      <p:ext uri="{BB962C8B-B14F-4D97-AF65-F5344CB8AC3E}">
        <p14:creationId xmlns:p14="http://schemas.microsoft.com/office/powerpoint/2010/main" val="16277318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458200" cy="1252728"/>
          </a:xfrm>
        </p:spPr>
        <p:txBody>
          <a:bodyPr>
            <a:normAutofit fontScale="90000"/>
          </a:bodyPr>
          <a:lstStyle/>
          <a:p>
            <a:pPr>
              <a:defRPr/>
            </a:pPr>
            <a:r>
              <a:rPr lang="en-US" dirty="0" smtClean="0">
                <a:latin typeface="+mj-lt"/>
              </a:rPr>
              <a:t>Finding eigenvalues and eigenvectors numerically</a:t>
            </a:r>
            <a:endParaRPr lang="en-US" dirty="0">
              <a:latin typeface="+mj-lt"/>
            </a:endParaRPr>
          </a:p>
        </p:txBody>
      </p:sp>
      <p:sp>
        <p:nvSpPr>
          <p:cNvPr id="1127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2"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3"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 name="Rectangle 5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p:nvPr/>
        </p:nvSpPr>
        <p:spPr>
          <a:xfrm>
            <a:off x="533400" y="1981200"/>
            <a:ext cx="7635240"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How does one find eigenvalues and eigenvectors numerically?</a:t>
            </a:r>
          </a:p>
        </p:txBody>
      </p:sp>
      <p:sp>
        <p:nvSpPr>
          <p:cNvPr id="8" name="Rectangle 1"/>
          <p:cNvSpPr>
            <a:spLocks noChangeArrowheads="1"/>
          </p:cNvSpPr>
          <p:nvPr/>
        </p:nvSpPr>
        <p:spPr bwMode="auto">
          <a:xfrm>
            <a:off x="533400" y="2895600"/>
            <a:ext cx="755904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One of the most common methods used for finding eigenvalues and eigenvectors is the p</a:t>
            </a:r>
            <a:r>
              <a:rPr kumimoji="0" lang="en-US" altLang="en-US" b="0" i="0" u="none" strike="noStrike" cap="none" normalizeH="0" baseline="0" dirty="0" smtClean="0" bmk="">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ower method</a:t>
            </a:r>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It is used to find the largest eigenvalue in an absolute sense.  Note that if this largest eigenvalues is repeated, this method will not work.  Also this eigenvalue needs to be distinct.  The method is as follows:</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60865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Finding eigenvalues and eigenvectors </a:t>
            </a:r>
            <a:r>
              <a:rPr lang="en-US" dirty="0" smtClean="0"/>
              <a:t>numerically (cont.)</a:t>
            </a:r>
            <a:endParaRPr lang="en-US" dirty="0">
              <a:latin typeface="+mj-lt"/>
            </a:endParaRPr>
          </a:p>
        </p:txBody>
      </p:sp>
      <p:sp>
        <p:nvSpPr>
          <p:cNvPr id="1127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2"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3"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 name="Rectangle 5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2426525468"/>
              </p:ext>
            </p:extLst>
          </p:nvPr>
        </p:nvGraphicFramePr>
        <p:xfrm>
          <a:off x="2514600" y="1767904"/>
          <a:ext cx="533400" cy="297712"/>
        </p:xfrm>
        <a:graphic>
          <a:graphicData uri="http://schemas.openxmlformats.org/presentationml/2006/ole">
            <mc:AlternateContent xmlns:mc="http://schemas.openxmlformats.org/markup-compatibility/2006">
              <mc:Choice xmlns:v="urn:schemas-microsoft-com:vml" Requires="v">
                <p:oleObj spid="_x0000_s54322" name="Equation" r:id="rId3" imgW="406224" imgH="228501" progId="Equation.3">
                  <p:embed/>
                </p:oleObj>
              </mc:Choice>
              <mc:Fallback>
                <p:oleObj name="Equation" r:id="rId3" imgW="406224" imgH="228501"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1767904"/>
                        <a:ext cx="533400" cy="297712"/>
                      </a:xfrm>
                      <a:prstGeom prst="rect">
                        <a:avLst/>
                      </a:prstGeom>
                      <a:noFill/>
                      <a:extLst/>
                    </p:spPr>
                  </p:pic>
                </p:oleObj>
              </mc:Fallback>
            </mc:AlternateContent>
          </a:graphicData>
        </a:graphic>
      </p:graphicFrame>
      <p:sp>
        <p:nvSpPr>
          <p:cNvPr id="10" name="Rectangle 9"/>
          <p:cNvSpPr/>
          <p:nvPr/>
        </p:nvSpPr>
        <p:spPr>
          <a:xfrm>
            <a:off x="544828" y="1703487"/>
            <a:ext cx="7684772" cy="5078313"/>
          </a:xfrm>
          <a:prstGeom prst="rect">
            <a:avLst/>
          </a:prstGeom>
        </p:spPr>
        <p:txBody>
          <a:bodyPr wrap="square">
            <a:spAutoFit/>
          </a:bodyPr>
          <a:lstStyle/>
          <a:p>
            <a:pPr marL="342900" indent="-342900">
              <a:buAutoNum type="arabicPeriod"/>
            </a:pPr>
            <a:r>
              <a:rPr lang="en-US" dirty="0" smtClean="0">
                <a:latin typeface="Times New Roman" panose="02020603050405020304" pitchFamily="18" charset="0"/>
                <a:cs typeface="Times New Roman" panose="02020603050405020304" pitchFamily="18" charset="0"/>
              </a:rPr>
              <a:t>Assume </a:t>
            </a:r>
            <a:r>
              <a:rPr lang="en-US" dirty="0">
                <a:latin typeface="Times New Roman" panose="02020603050405020304" pitchFamily="18" charset="0"/>
                <a:cs typeface="Times New Roman" panose="02020603050405020304" pitchFamily="18" charset="0"/>
              </a:rPr>
              <a:t>a guess </a:t>
            </a:r>
            <a:r>
              <a:rPr lang="en-US" dirty="0" smtClean="0">
                <a:latin typeface="Times New Roman" panose="02020603050405020304" pitchFamily="18" charset="0"/>
                <a:cs typeface="Times New Roman" panose="02020603050405020304" pitchFamily="18" charset="0"/>
              </a:rPr>
              <a:t>            for the eigenvector in                        equation.</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one of the entries of            needs to be unity.</a:t>
            </a:r>
          </a:p>
          <a:p>
            <a:pPr marL="342900" indent="-342900">
              <a:buAutoNum type="arabicPeriod"/>
            </a:pPr>
            <a:endParaRPr lang="en-US" dirty="0" smtClean="0">
              <a:latin typeface="Times New Roman" panose="02020603050405020304" pitchFamily="18" charset="0"/>
              <a:cs typeface="Times New Roman" panose="02020603050405020304" pitchFamily="18" charset="0"/>
            </a:endParaRPr>
          </a:p>
          <a:p>
            <a:pPr marL="342900" indent="-342900">
              <a:buAutoNum type="arabicPeriod"/>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2.  Find </a:t>
            </a:r>
          </a:p>
          <a:p>
            <a:pPr marL="342900" indent="-342900">
              <a:buAutoNum type="arabicPeriod"/>
            </a:pPr>
            <a:endParaRPr lang="en-US" dirty="0" smtClean="0">
              <a:latin typeface="Times New Roman" panose="02020603050405020304" pitchFamily="18" charset="0"/>
              <a:cs typeface="Times New Roman" panose="02020603050405020304" pitchFamily="18" charset="0"/>
            </a:endParaRPr>
          </a:p>
          <a:p>
            <a:pPr marL="342900" indent="-342900">
              <a:buAutoNum type="arabicPeriod"/>
            </a:pPr>
            <a:endParaRPr lang="en-US" dirty="0" smtClean="0">
              <a:latin typeface="Times New Roman" panose="02020603050405020304" pitchFamily="18" charset="0"/>
              <a:cs typeface="Times New Roman" panose="02020603050405020304" pitchFamily="18" charset="0"/>
            </a:endParaRPr>
          </a:p>
          <a:p>
            <a:pPr marL="342900" indent="-342900">
              <a:buAutoNum type="arabicPeriod"/>
            </a:pP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3.  Scale           so </a:t>
            </a:r>
            <a:r>
              <a:rPr lang="en-US" dirty="0">
                <a:latin typeface="Times New Roman" panose="02020603050405020304" pitchFamily="18" charset="0"/>
                <a:cs typeface="Times New Roman" panose="02020603050405020304" pitchFamily="18" charset="0"/>
              </a:rPr>
              <a:t>that the chosen unity component remains unity</a:t>
            </a:r>
            <a:endParaRPr lang="en-US" dirty="0" smtClean="0">
              <a:latin typeface="Times New Roman" panose="02020603050405020304" pitchFamily="18" charset="0"/>
              <a:cs typeface="Times New Roman" panose="02020603050405020304" pitchFamily="18" charset="0"/>
            </a:endParaRPr>
          </a:p>
          <a:p>
            <a:pPr marL="342900" indent="-342900">
              <a:buAutoNum type="arabicPeriod"/>
            </a:pPr>
            <a:endParaRPr lang="en-US" dirty="0" smtClean="0">
              <a:latin typeface="Times New Roman" panose="02020603050405020304" pitchFamily="18" charset="0"/>
              <a:cs typeface="Times New Roman" panose="02020603050405020304" pitchFamily="18" charset="0"/>
            </a:endParaRPr>
          </a:p>
          <a:p>
            <a:pPr marL="342900" indent="-342900">
              <a:buAutoNum type="arabicPeriod"/>
            </a:pPr>
            <a:endParaRPr lang="en-US" dirty="0" smtClean="0">
              <a:latin typeface="Times New Roman" panose="02020603050405020304" pitchFamily="18" charset="0"/>
              <a:cs typeface="Times New Roman" panose="02020603050405020304" pitchFamily="18" charset="0"/>
            </a:endParaRPr>
          </a:p>
          <a:p>
            <a:pPr marL="342900" indent="-342900">
              <a:buAutoNum type="arabicPeriod"/>
            </a:pPr>
            <a:endParaRPr lang="en-US" dirty="0" smtClean="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4.  Repeat </a:t>
            </a:r>
            <a:r>
              <a:rPr lang="en-US" dirty="0">
                <a:latin typeface="Times New Roman" panose="02020603050405020304" pitchFamily="18" charset="0"/>
                <a:cs typeface="Times New Roman" panose="02020603050405020304" pitchFamily="18" charset="0"/>
              </a:rPr>
              <a:t>steps (2) and (3) with </a:t>
            </a:r>
          </a:p>
          <a:p>
            <a:r>
              <a:rPr lang="en-US" dirty="0" smtClean="0">
                <a:latin typeface="Times New Roman" panose="02020603050405020304" pitchFamily="18" charset="0"/>
                <a:cs typeface="Times New Roman" panose="02020603050405020304" pitchFamily="18" charset="0"/>
              </a:rPr>
              <a:t>                                     to get</a:t>
            </a: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5. </a:t>
            </a:r>
            <a:r>
              <a:rPr lang="en-US" dirty="0">
                <a:latin typeface="Times New Roman" panose="02020603050405020304" pitchFamily="18" charset="0"/>
                <a:cs typeface="Times New Roman" panose="02020603050405020304" pitchFamily="18" charset="0"/>
              </a:rPr>
              <a:t>Repeat the steps 2 and 3 until the value of the eigenvalue converges.  </a:t>
            </a:r>
          </a:p>
          <a:p>
            <a:endParaRPr lang="en-US" dirty="0">
              <a:latin typeface="Times New Roman" panose="02020603050405020304" pitchFamily="18" charset="0"/>
              <a:cs typeface="Times New Roman" panose="02020603050405020304" pitchFamily="18" charset="0"/>
            </a:endParaRPr>
          </a:p>
        </p:txBody>
      </p:sp>
      <p:sp>
        <p:nvSpPr>
          <p:cNvPr id="1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2006080058"/>
              </p:ext>
            </p:extLst>
          </p:nvPr>
        </p:nvGraphicFramePr>
        <p:xfrm>
          <a:off x="5236535" y="1805118"/>
          <a:ext cx="1240465" cy="260498"/>
        </p:xfrm>
        <a:graphic>
          <a:graphicData uri="http://schemas.openxmlformats.org/presentationml/2006/ole">
            <mc:AlternateContent xmlns:mc="http://schemas.openxmlformats.org/markup-compatibility/2006">
              <mc:Choice xmlns:v="urn:schemas-microsoft-com:vml" Requires="v">
                <p:oleObj spid="_x0000_s54323" name="Equation" r:id="rId5" imgW="952087" imgH="203112" progId="Equation.3">
                  <p:embed/>
                </p:oleObj>
              </mc:Choice>
              <mc:Fallback>
                <p:oleObj name="Equation" r:id="rId5" imgW="952087" imgH="203112"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36535" y="1805118"/>
                        <a:ext cx="1240465" cy="260498"/>
                      </a:xfrm>
                      <a:prstGeom prst="rect">
                        <a:avLst/>
                      </a:prstGeom>
                      <a:noFill/>
                      <a:extLst/>
                    </p:spPr>
                  </p:pic>
                </p:oleObj>
              </mc:Fallback>
            </mc:AlternateContent>
          </a:graphicData>
        </a:graphic>
      </p:graphicFrame>
      <p:sp>
        <p:nvSpPr>
          <p:cNvPr id="1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 name="Object 17"/>
          <p:cNvGraphicFramePr>
            <a:graphicFrameLocks noChangeAspect="1"/>
          </p:cNvGraphicFramePr>
          <p:nvPr>
            <p:extLst>
              <p:ext uri="{D42A27DB-BD31-4B8C-83A1-F6EECF244321}">
                <p14:modId xmlns:p14="http://schemas.microsoft.com/office/powerpoint/2010/main" val="391424107"/>
              </p:ext>
            </p:extLst>
          </p:nvPr>
        </p:nvGraphicFramePr>
        <p:xfrm>
          <a:off x="2895600" y="2065616"/>
          <a:ext cx="533400" cy="297712"/>
        </p:xfrm>
        <a:graphic>
          <a:graphicData uri="http://schemas.openxmlformats.org/presentationml/2006/ole">
            <mc:AlternateContent xmlns:mc="http://schemas.openxmlformats.org/markup-compatibility/2006">
              <mc:Choice xmlns:v="urn:schemas-microsoft-com:vml" Requires="v">
                <p:oleObj spid="_x0000_s54324" name="Equation" r:id="rId7" imgW="406224" imgH="228501" progId="Equation.3">
                  <p:embed/>
                </p:oleObj>
              </mc:Choice>
              <mc:Fallback>
                <p:oleObj name="Equation" r:id="rId7" imgW="406224" imgH="228501"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95600" y="2065616"/>
                        <a:ext cx="533400" cy="297712"/>
                      </a:xfrm>
                      <a:prstGeom prst="rect">
                        <a:avLst/>
                      </a:prstGeom>
                      <a:noFill/>
                      <a:extLst/>
                    </p:spPr>
                  </p:pic>
                </p:oleObj>
              </mc:Fallback>
            </mc:AlternateContent>
          </a:graphicData>
        </a:graphic>
      </p:graphicFrame>
      <p:sp>
        <p:nvSpPr>
          <p:cNvPr id="19" name="Rectangle 1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 name="Object 20"/>
          <p:cNvGraphicFramePr>
            <a:graphicFrameLocks noChangeAspect="1"/>
          </p:cNvGraphicFramePr>
          <p:nvPr>
            <p:extLst>
              <p:ext uri="{D42A27DB-BD31-4B8C-83A1-F6EECF244321}">
                <p14:modId xmlns:p14="http://schemas.microsoft.com/office/powerpoint/2010/main" val="905220317"/>
              </p:ext>
            </p:extLst>
          </p:nvPr>
        </p:nvGraphicFramePr>
        <p:xfrm>
          <a:off x="1524000" y="3129860"/>
          <a:ext cx="1426535" cy="297712"/>
        </p:xfrm>
        <a:graphic>
          <a:graphicData uri="http://schemas.openxmlformats.org/presentationml/2006/ole">
            <mc:AlternateContent xmlns:mc="http://schemas.openxmlformats.org/markup-compatibility/2006">
              <mc:Choice xmlns:v="urn:schemas-microsoft-com:vml" Requires="v">
                <p:oleObj spid="_x0000_s54325" name="Equation" r:id="rId9" imgW="1091726" imgH="228501" progId="Equation.3">
                  <p:embed/>
                </p:oleObj>
              </mc:Choice>
              <mc:Fallback>
                <p:oleObj name="Equation" r:id="rId9" imgW="1091726" imgH="228501" progId="Equation.3">
                  <p:embed/>
                  <p:pic>
                    <p:nvPicPr>
                      <p:cNvPr id="0" name="Object 1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3129860"/>
                        <a:ext cx="1426535" cy="297712"/>
                      </a:xfrm>
                      <a:prstGeom prst="rect">
                        <a:avLst/>
                      </a:prstGeom>
                      <a:noFill/>
                    </p:spPr>
                  </p:pic>
                </p:oleObj>
              </mc:Fallback>
            </mc:AlternateContent>
          </a:graphicData>
        </a:graphic>
      </p:graphicFrame>
      <p:sp>
        <p:nvSpPr>
          <p:cNvPr id="23" name="Rectangle 1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 name="Object 24"/>
          <p:cNvGraphicFramePr>
            <a:graphicFrameLocks noChangeAspect="1"/>
          </p:cNvGraphicFramePr>
          <p:nvPr>
            <p:extLst>
              <p:ext uri="{D42A27DB-BD31-4B8C-83A1-F6EECF244321}">
                <p14:modId xmlns:p14="http://schemas.microsoft.com/office/powerpoint/2010/main" val="3544518605"/>
              </p:ext>
            </p:extLst>
          </p:nvPr>
        </p:nvGraphicFramePr>
        <p:xfrm>
          <a:off x="1493874" y="3949189"/>
          <a:ext cx="458972" cy="297712"/>
        </p:xfrm>
        <a:graphic>
          <a:graphicData uri="http://schemas.openxmlformats.org/presentationml/2006/ole">
            <mc:AlternateContent xmlns:mc="http://schemas.openxmlformats.org/markup-compatibility/2006">
              <mc:Choice xmlns:v="urn:schemas-microsoft-com:vml" Requires="v">
                <p:oleObj spid="_x0000_s54326" name="Equation" r:id="rId11" imgW="355446" imgH="228501" progId="Equation.3">
                  <p:embed/>
                </p:oleObj>
              </mc:Choice>
              <mc:Fallback>
                <p:oleObj name="Equation" r:id="rId11" imgW="355446" imgH="228501" progId="Equation.3">
                  <p:embed/>
                  <p:pic>
                    <p:nvPicPr>
                      <p:cNvPr id="0" name="Object 1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493874" y="3949189"/>
                        <a:ext cx="458972" cy="297712"/>
                      </a:xfrm>
                      <a:prstGeom prst="rect">
                        <a:avLst/>
                      </a:prstGeom>
                      <a:noFill/>
                    </p:spPr>
                  </p:pic>
                </p:oleObj>
              </mc:Fallback>
            </mc:AlternateContent>
          </a:graphicData>
        </a:graphic>
      </p:graphicFrame>
      <p:sp>
        <p:nvSpPr>
          <p:cNvPr id="27" name="Rectangle 2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8" name="Object 27"/>
          <p:cNvGraphicFramePr>
            <a:graphicFrameLocks noChangeAspect="1"/>
          </p:cNvGraphicFramePr>
          <p:nvPr>
            <p:extLst>
              <p:ext uri="{D42A27DB-BD31-4B8C-83A1-F6EECF244321}">
                <p14:modId xmlns:p14="http://schemas.microsoft.com/office/powerpoint/2010/main" val="1354120760"/>
              </p:ext>
            </p:extLst>
          </p:nvPr>
        </p:nvGraphicFramePr>
        <p:xfrm>
          <a:off x="1493874" y="4301375"/>
          <a:ext cx="1401726" cy="297712"/>
        </p:xfrm>
        <a:graphic>
          <a:graphicData uri="http://schemas.openxmlformats.org/presentationml/2006/ole">
            <mc:AlternateContent xmlns:mc="http://schemas.openxmlformats.org/markup-compatibility/2006">
              <mc:Choice xmlns:v="urn:schemas-microsoft-com:vml" Requires="v">
                <p:oleObj spid="_x0000_s54327" name="Equation" r:id="rId13" imgW="1079500" imgH="228600" progId="Equation.3">
                  <p:embed/>
                </p:oleObj>
              </mc:Choice>
              <mc:Fallback>
                <p:oleObj name="Equation" r:id="rId13" imgW="1079500" imgH="228600" progId="Equation.3">
                  <p:embed/>
                  <p:pic>
                    <p:nvPicPr>
                      <p:cNvPr id="0" name="Object 2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493874" y="4301375"/>
                        <a:ext cx="1401726" cy="297712"/>
                      </a:xfrm>
                      <a:prstGeom prst="rect">
                        <a:avLst/>
                      </a:prstGeom>
                      <a:noFill/>
                    </p:spPr>
                  </p:pic>
                </p:oleObj>
              </mc:Fallback>
            </mc:AlternateContent>
          </a:graphicData>
        </a:graphic>
      </p:graphicFrame>
      <p:sp>
        <p:nvSpPr>
          <p:cNvPr id="29" name="Rectangle 2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0" name="Object 29"/>
          <p:cNvGraphicFramePr>
            <a:graphicFrameLocks noChangeAspect="1"/>
          </p:cNvGraphicFramePr>
          <p:nvPr>
            <p:extLst>
              <p:ext uri="{D42A27DB-BD31-4B8C-83A1-F6EECF244321}">
                <p14:modId xmlns:p14="http://schemas.microsoft.com/office/powerpoint/2010/main" val="1620544901"/>
              </p:ext>
            </p:extLst>
          </p:nvPr>
        </p:nvGraphicFramePr>
        <p:xfrm>
          <a:off x="1662223" y="5368175"/>
          <a:ext cx="1004777" cy="297712"/>
        </p:xfrm>
        <a:graphic>
          <a:graphicData uri="http://schemas.openxmlformats.org/presentationml/2006/ole">
            <mc:AlternateContent xmlns:mc="http://schemas.openxmlformats.org/markup-compatibility/2006">
              <mc:Choice xmlns:v="urn:schemas-microsoft-com:vml" Requires="v">
                <p:oleObj spid="_x0000_s54328" name="Equation" r:id="rId15" imgW="774364" imgH="228501" progId="Equation.3">
                  <p:embed/>
                </p:oleObj>
              </mc:Choice>
              <mc:Fallback>
                <p:oleObj name="Equation" r:id="rId15" imgW="774364" imgH="228501" progId="Equation.3">
                  <p:embed/>
                  <p:pic>
                    <p:nvPicPr>
                      <p:cNvPr id="0" name="Object 2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662223" y="5368175"/>
                        <a:ext cx="1004777" cy="297712"/>
                      </a:xfrm>
                      <a:prstGeom prst="rect">
                        <a:avLst/>
                      </a:prstGeom>
                      <a:noFill/>
                    </p:spPr>
                  </p:pic>
                </p:oleObj>
              </mc:Fallback>
            </mc:AlternateContent>
          </a:graphicData>
        </a:graphic>
      </p:graphicFrame>
      <p:sp>
        <p:nvSpPr>
          <p:cNvPr id="31" name="Rectangle 2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264" name="Object 11263"/>
          <p:cNvGraphicFramePr>
            <a:graphicFrameLocks noChangeAspect="1"/>
          </p:cNvGraphicFramePr>
          <p:nvPr>
            <p:extLst>
              <p:ext uri="{D42A27DB-BD31-4B8C-83A1-F6EECF244321}">
                <p14:modId xmlns:p14="http://schemas.microsoft.com/office/powerpoint/2010/main" val="506032372"/>
              </p:ext>
            </p:extLst>
          </p:nvPr>
        </p:nvGraphicFramePr>
        <p:xfrm>
          <a:off x="3352800" y="5368175"/>
          <a:ext cx="533400" cy="297712"/>
        </p:xfrm>
        <a:graphic>
          <a:graphicData uri="http://schemas.openxmlformats.org/presentationml/2006/ole">
            <mc:AlternateContent xmlns:mc="http://schemas.openxmlformats.org/markup-compatibility/2006">
              <mc:Choice xmlns:v="urn:schemas-microsoft-com:vml" Requires="v">
                <p:oleObj spid="_x0000_s54329" name="Equation" r:id="rId17" imgW="406224" imgH="228501" progId="Equation.3">
                  <p:embed/>
                </p:oleObj>
              </mc:Choice>
              <mc:Fallback>
                <p:oleObj name="Equation" r:id="rId17" imgW="406224" imgH="228501" progId="Equation.3">
                  <p:embed/>
                  <p:pic>
                    <p:nvPicPr>
                      <p:cNvPr id="0" name="Object 2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352800" y="5368175"/>
                        <a:ext cx="533400" cy="297712"/>
                      </a:xfrm>
                      <a:prstGeom prst="rect">
                        <a:avLst/>
                      </a:prstGeom>
                      <a:noFill/>
                    </p:spPr>
                  </p:pic>
                </p:oleObj>
              </mc:Fallback>
            </mc:AlternateContent>
          </a:graphicData>
        </a:graphic>
      </p:graphicFrame>
    </p:spTree>
    <p:extLst>
      <p:ext uri="{BB962C8B-B14F-4D97-AF65-F5344CB8AC3E}">
        <p14:creationId xmlns:p14="http://schemas.microsoft.com/office/powerpoint/2010/main" val="3698380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52728"/>
          </a:xfrm>
        </p:spPr>
        <p:txBody>
          <a:bodyPr>
            <a:normAutofit fontScale="90000"/>
          </a:bodyPr>
          <a:lstStyle/>
          <a:p>
            <a:pPr>
              <a:defRPr/>
            </a:pPr>
            <a:r>
              <a:rPr lang="en-US" dirty="0"/>
              <a:t>Finding eigenvalues and eigenvectors numerically (cont.)</a:t>
            </a:r>
            <a:endParaRPr lang="en-US" dirty="0">
              <a:latin typeface="+mj-lt"/>
            </a:endParaRPr>
          </a:p>
        </p:txBody>
      </p:sp>
      <p:sp>
        <p:nvSpPr>
          <p:cNvPr id="11272"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3"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 name="Rectangle 5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4175262283"/>
              </p:ext>
            </p:extLst>
          </p:nvPr>
        </p:nvGraphicFramePr>
        <p:xfrm>
          <a:off x="6574896" y="4497606"/>
          <a:ext cx="283104" cy="339725"/>
        </p:xfrm>
        <a:graphic>
          <a:graphicData uri="http://schemas.openxmlformats.org/presentationml/2006/ole">
            <mc:AlternateContent xmlns:mc="http://schemas.openxmlformats.org/markup-compatibility/2006">
              <mc:Choice xmlns:v="urn:schemas-microsoft-com:vml" Requires="v">
                <p:oleObj spid="_x0000_s58401" name="Equation" r:id="rId3" imgW="190500" imgH="228600" progId="Equation.3">
                  <p:embed/>
                </p:oleObj>
              </mc:Choice>
              <mc:Fallback>
                <p:oleObj name="Equation" r:id="rId3" imgW="1905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74896" y="4497606"/>
                        <a:ext cx="283104" cy="339725"/>
                      </a:xfrm>
                      <a:prstGeom prst="rect">
                        <a:avLst/>
                      </a:prstGeom>
                      <a:noFill/>
                    </p:spPr>
                  </p:pic>
                </p:oleObj>
              </mc:Fallback>
            </mc:AlternateContent>
          </a:graphicData>
        </a:graphic>
      </p:graphicFrame>
      <p:sp>
        <p:nvSpPr>
          <p:cNvPr id="10" name="Rectangle 3"/>
          <p:cNvSpPr>
            <a:spLocks noChangeArrowheads="1"/>
          </p:cNvSpPr>
          <p:nvPr/>
        </p:nvSpPr>
        <p:spPr bwMode="auto">
          <a:xfrm>
            <a:off x="457200" y="2057400"/>
            <a:ext cx="811328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If        is the pre-specified percentage relative error tolerance to which you would like the answer to converge to, keep iterating until</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2"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1757472422"/>
              </p:ext>
            </p:extLst>
          </p:nvPr>
        </p:nvGraphicFramePr>
        <p:xfrm>
          <a:off x="1676400" y="2896215"/>
          <a:ext cx="2300452" cy="798116"/>
        </p:xfrm>
        <a:graphic>
          <a:graphicData uri="http://schemas.openxmlformats.org/presentationml/2006/ole">
            <mc:AlternateContent xmlns:mc="http://schemas.openxmlformats.org/markup-compatibility/2006">
              <mc:Choice xmlns:v="urn:schemas-microsoft-com:vml" Requires="v">
                <p:oleObj spid="_x0000_s58402" name="Equation" r:id="rId5" imgW="1397000" imgH="482600" progId="Equation.3">
                  <p:embed/>
                </p:oleObj>
              </mc:Choice>
              <mc:Fallback>
                <p:oleObj name="Equation" r:id="rId5" imgW="1397000" imgH="4826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2896215"/>
                        <a:ext cx="2300452" cy="798116"/>
                      </a:xfrm>
                      <a:prstGeom prst="rect">
                        <a:avLst/>
                      </a:prstGeom>
                      <a:noFill/>
                    </p:spPr>
                  </p:pic>
                </p:oleObj>
              </mc:Fallback>
            </mc:AlternateContent>
          </a:graphicData>
        </a:graphic>
      </p:graphicFrame>
      <p:sp>
        <p:nvSpPr>
          <p:cNvPr id="16" name="Rectangle 6"/>
          <p:cNvSpPr>
            <a:spLocks noChangeArrowheads="1"/>
          </p:cNvSpPr>
          <p:nvPr/>
        </p:nvSpPr>
        <p:spPr bwMode="auto">
          <a:xfrm>
            <a:off x="381000" y="4151531"/>
            <a:ext cx="8113282"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where the left hand side of the above inequality is the definition of absolute percentage relative approximate error, denoted generally</a:t>
            </a:r>
            <a:r>
              <a:rPr kumimoji="0" lang="en-US" altLang="en-US" b="0" i="0" u="none" strike="noStrike" cap="none" normalizeH="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by</a:t>
            </a:r>
            <a:r>
              <a:rPr kumimoji="0" lang="en-US" altLang="en-US" b="0" i="0" u="none" strike="noStrike" cap="none" normalizeH="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 pre-specified percentage relative tolerance of                I</a:t>
            </a:r>
            <a:r>
              <a:rPr lang="en-US" dirty="0">
                <a:latin typeface="Times New Roman" panose="02020603050405020304" pitchFamily="18" charset="0"/>
                <a:cs typeface="Times New Roman" panose="02020603050405020304" pitchFamily="18" charset="0"/>
              </a:rPr>
              <a:t>mplies at least     significant digits are current in your answer.  When the system converges, the value </a:t>
            </a:r>
            <a:r>
              <a:rPr lang="en-US" dirty="0" smtClean="0">
                <a:latin typeface="Times New Roman" panose="02020603050405020304" pitchFamily="18" charset="0"/>
                <a:cs typeface="Times New Roman" panose="02020603050405020304" pitchFamily="18" charset="0"/>
              </a:rPr>
              <a:t>of    </a:t>
            </a:r>
            <a:r>
              <a:rPr lang="en-US" dirty="0">
                <a:latin typeface="Times New Roman" panose="02020603050405020304" pitchFamily="18" charset="0"/>
                <a:cs typeface="Times New Roman" panose="02020603050405020304" pitchFamily="18" charset="0"/>
              </a:rPr>
              <a:t>is the largest (in absolute value) eigenvalue of </a:t>
            </a:r>
            <a:r>
              <a:rPr lang="en-US" dirty="0" smtClean="0">
                <a:latin typeface="Times New Roman" panose="02020603050405020304" pitchFamily="18" charset="0"/>
                <a:cs typeface="Times New Roman" panose="02020603050405020304" pitchFamily="18" charset="0"/>
              </a:rPr>
              <a:t>      .  </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18" name="Object 17"/>
          <p:cNvGraphicFramePr>
            <a:graphicFrameLocks noChangeAspect="1"/>
          </p:cNvGraphicFramePr>
          <p:nvPr>
            <p:extLst>
              <p:ext uri="{D42A27DB-BD31-4B8C-83A1-F6EECF244321}">
                <p14:modId xmlns:p14="http://schemas.microsoft.com/office/powerpoint/2010/main" val="1536362539"/>
              </p:ext>
            </p:extLst>
          </p:nvPr>
        </p:nvGraphicFramePr>
        <p:xfrm>
          <a:off x="783696" y="2094131"/>
          <a:ext cx="283104" cy="339725"/>
        </p:xfrm>
        <a:graphic>
          <a:graphicData uri="http://schemas.openxmlformats.org/presentationml/2006/ole">
            <mc:AlternateContent xmlns:mc="http://schemas.openxmlformats.org/markup-compatibility/2006">
              <mc:Choice xmlns:v="urn:schemas-microsoft-com:vml" Requires="v">
                <p:oleObj spid="_x0000_s58403" name="Equation" r:id="rId7" imgW="190500" imgH="228600" progId="Equation.3">
                  <p:embed/>
                </p:oleObj>
              </mc:Choice>
              <mc:Fallback>
                <p:oleObj name="Equation" r:id="rId7" imgW="190500" imgH="2286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3696" y="2094131"/>
                        <a:ext cx="283104" cy="339725"/>
                      </a:xfrm>
                      <a:prstGeom prst="rect">
                        <a:avLst/>
                      </a:prstGeom>
                      <a:noFill/>
                      <a:ln>
                        <a:noFill/>
                      </a:ln>
                    </p:spPr>
                  </p:pic>
                </p:oleObj>
              </mc:Fallback>
            </mc:AlternateContent>
          </a:graphicData>
        </a:graphic>
      </p:graphicFrame>
      <p:sp>
        <p:nvSpPr>
          <p:cNvPr id="19"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 name="Object 20"/>
          <p:cNvGraphicFramePr>
            <a:graphicFrameLocks noChangeAspect="1"/>
          </p:cNvGraphicFramePr>
          <p:nvPr>
            <p:extLst>
              <p:ext uri="{D42A27DB-BD31-4B8C-83A1-F6EECF244321}">
                <p14:modId xmlns:p14="http://schemas.microsoft.com/office/powerpoint/2010/main" val="2061083849"/>
              </p:ext>
            </p:extLst>
          </p:nvPr>
        </p:nvGraphicFramePr>
        <p:xfrm>
          <a:off x="3566981" y="4741565"/>
          <a:ext cx="1005019" cy="297259"/>
        </p:xfrm>
        <a:graphic>
          <a:graphicData uri="http://schemas.openxmlformats.org/presentationml/2006/ole">
            <mc:AlternateContent xmlns:mc="http://schemas.openxmlformats.org/markup-compatibility/2006">
              <mc:Choice xmlns:v="urn:schemas-microsoft-com:vml" Requires="v">
                <p:oleObj spid="_x0000_s58404" name="Equation" r:id="rId8" imgW="672808" imgH="203112" progId="Equation.3">
                  <p:embed/>
                </p:oleObj>
              </mc:Choice>
              <mc:Fallback>
                <p:oleObj name="Equation" r:id="rId8" imgW="672808" imgH="203112" progId="Equation.3">
                  <p:embed/>
                  <p:pic>
                    <p:nvPicPr>
                      <p:cNvPr id="0"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66981" y="4741565"/>
                        <a:ext cx="1005019" cy="297259"/>
                      </a:xfrm>
                      <a:prstGeom prst="rect">
                        <a:avLst/>
                      </a:prstGeom>
                      <a:noFill/>
                    </p:spPr>
                  </p:pic>
                </p:oleObj>
              </mc:Fallback>
            </mc:AlternateContent>
          </a:graphicData>
        </a:graphic>
      </p:graphicFrame>
      <p:sp>
        <p:nvSpPr>
          <p:cNvPr id="23"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 name="Object 24"/>
          <p:cNvGraphicFramePr>
            <a:graphicFrameLocks noChangeAspect="1"/>
          </p:cNvGraphicFramePr>
          <p:nvPr>
            <p:extLst>
              <p:ext uri="{D42A27DB-BD31-4B8C-83A1-F6EECF244321}">
                <p14:modId xmlns:p14="http://schemas.microsoft.com/office/powerpoint/2010/main" val="1183956937"/>
              </p:ext>
            </p:extLst>
          </p:nvPr>
        </p:nvGraphicFramePr>
        <p:xfrm>
          <a:off x="6172200" y="4837331"/>
          <a:ext cx="240638" cy="212328"/>
        </p:xfrm>
        <a:graphic>
          <a:graphicData uri="http://schemas.openxmlformats.org/presentationml/2006/ole">
            <mc:AlternateContent xmlns:mc="http://schemas.openxmlformats.org/markup-compatibility/2006">
              <mc:Choice xmlns:v="urn:schemas-microsoft-com:vml" Requires="v">
                <p:oleObj spid="_x0000_s58405" name="Equation" r:id="rId10" imgW="164957" imgH="139579" progId="Equation.3">
                  <p:embed/>
                </p:oleObj>
              </mc:Choice>
              <mc:Fallback>
                <p:oleObj name="Equation" r:id="rId10" imgW="164957" imgH="139579" progId="Equation.3">
                  <p:embed/>
                  <p:pic>
                    <p:nvPicPr>
                      <p:cNvPr id="0" name="Object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72200" y="4837331"/>
                        <a:ext cx="240638" cy="212328"/>
                      </a:xfrm>
                      <a:prstGeom prst="rect">
                        <a:avLst/>
                      </a:prstGeom>
                      <a:noFill/>
                    </p:spPr>
                  </p:pic>
                </p:oleObj>
              </mc:Fallback>
            </mc:AlternateContent>
          </a:graphicData>
        </a:graphic>
      </p:graphicFrame>
      <p:sp>
        <p:nvSpPr>
          <p:cNvPr id="26"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7" name="Object 26"/>
          <p:cNvGraphicFramePr>
            <a:graphicFrameLocks noChangeAspect="1"/>
          </p:cNvGraphicFramePr>
          <p:nvPr>
            <p:extLst>
              <p:ext uri="{D42A27DB-BD31-4B8C-83A1-F6EECF244321}">
                <p14:modId xmlns:p14="http://schemas.microsoft.com/office/powerpoint/2010/main" val="674492142"/>
              </p:ext>
            </p:extLst>
          </p:nvPr>
        </p:nvGraphicFramePr>
        <p:xfrm>
          <a:off x="6629400" y="5065931"/>
          <a:ext cx="212328" cy="268949"/>
        </p:xfrm>
        <a:graphic>
          <a:graphicData uri="http://schemas.openxmlformats.org/presentationml/2006/ole">
            <mc:AlternateContent xmlns:mc="http://schemas.openxmlformats.org/markup-compatibility/2006">
              <mc:Choice xmlns:v="urn:schemas-microsoft-com:vml" Requires="v">
                <p:oleObj spid="_x0000_s58406" name="Equation" r:id="rId12" imgW="139579" imgH="177646" progId="Equation.3">
                  <p:embed/>
                </p:oleObj>
              </mc:Choice>
              <mc:Fallback>
                <p:oleObj name="Equation" r:id="rId12" imgW="139579" imgH="177646" progId="Equation.3">
                  <p:embed/>
                  <p:pic>
                    <p:nvPicPr>
                      <p:cNvPr id="0" name="Object 1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629400" y="5065931"/>
                        <a:ext cx="212328" cy="268949"/>
                      </a:xfrm>
                      <a:prstGeom prst="rect">
                        <a:avLst/>
                      </a:prstGeom>
                      <a:noFill/>
                    </p:spPr>
                  </p:pic>
                </p:oleObj>
              </mc:Fallback>
            </mc:AlternateContent>
          </a:graphicData>
        </a:graphic>
      </p:graphicFrame>
      <p:sp>
        <p:nvSpPr>
          <p:cNvPr id="28"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9" name="Object 28"/>
          <p:cNvGraphicFramePr>
            <a:graphicFrameLocks noChangeAspect="1"/>
          </p:cNvGraphicFramePr>
          <p:nvPr>
            <p:extLst>
              <p:ext uri="{D42A27DB-BD31-4B8C-83A1-F6EECF244321}">
                <p14:modId xmlns:p14="http://schemas.microsoft.com/office/powerpoint/2010/main" val="1455409735"/>
              </p:ext>
            </p:extLst>
          </p:nvPr>
        </p:nvGraphicFramePr>
        <p:xfrm>
          <a:off x="3276600" y="5336211"/>
          <a:ext cx="304800" cy="256032"/>
        </p:xfrm>
        <a:graphic>
          <a:graphicData uri="http://schemas.openxmlformats.org/presentationml/2006/ole">
            <mc:AlternateContent xmlns:mc="http://schemas.openxmlformats.org/markup-compatibility/2006">
              <mc:Choice xmlns:v="urn:schemas-microsoft-com:vml" Requires="v">
                <p:oleObj spid="_x0000_s58407" name="Equation" r:id="rId14" imgW="241195" imgH="203112" progId="Equation.3">
                  <p:embed/>
                </p:oleObj>
              </mc:Choice>
              <mc:Fallback>
                <p:oleObj name="Equation" r:id="rId14" imgW="241195" imgH="203112" progId="Equation.3">
                  <p:embed/>
                  <p:pic>
                    <p:nvPicPr>
                      <p:cNvPr id="0" name="Object 1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276600" y="5336211"/>
                        <a:ext cx="304800" cy="256032"/>
                      </a:xfrm>
                      <a:prstGeom prst="rect">
                        <a:avLst/>
                      </a:prstGeom>
                      <a:noFill/>
                    </p:spPr>
                  </p:pic>
                </p:oleObj>
              </mc:Fallback>
            </mc:AlternateContent>
          </a:graphicData>
        </a:graphic>
      </p:graphicFrame>
    </p:spTree>
    <p:extLst>
      <p:ext uri="{BB962C8B-B14F-4D97-AF65-F5344CB8AC3E}">
        <p14:creationId xmlns:p14="http://schemas.microsoft.com/office/powerpoint/2010/main" val="39466022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mj-lt"/>
              </a:rPr>
              <a:t>Example 8</a:t>
            </a:r>
            <a:endParaRPr lang="en-US" dirty="0">
              <a:latin typeface="+mj-lt"/>
            </a:endParaRPr>
          </a:p>
        </p:txBody>
      </p:sp>
      <p:sp>
        <p:nvSpPr>
          <p:cNvPr id="1127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2"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3"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 name="Rectangle 5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1"/>
          <p:cNvSpPr>
            <a:spLocks noChangeArrowheads="1"/>
          </p:cNvSpPr>
          <p:nvPr/>
        </p:nvSpPr>
        <p:spPr bwMode="auto">
          <a:xfrm>
            <a:off x="457200" y="1944469"/>
            <a:ext cx="795781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Using the p</a:t>
            </a:r>
            <a:r>
              <a:rPr kumimoji="0" lang="en-US" altLang="en-US" b="0" i="0" u="none" strike="noStrike" cap="none" normalizeH="0" baseline="0" dirty="0" smtClean="0" bmk="">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ower method</a:t>
            </a:r>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find the largest eigenvalue and the corresponding eigenvector of</a:t>
            </a:r>
            <a:r>
              <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p:txBody>
      </p:sp>
      <p:sp>
        <p:nvSpPr>
          <p:cNvPr id="8"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982815438"/>
              </p:ext>
            </p:extLst>
          </p:nvPr>
        </p:nvGraphicFramePr>
        <p:xfrm>
          <a:off x="1905000" y="2971800"/>
          <a:ext cx="2560320" cy="1143000"/>
        </p:xfrm>
        <a:graphic>
          <a:graphicData uri="http://schemas.openxmlformats.org/presentationml/2006/ole">
            <mc:AlternateContent xmlns:mc="http://schemas.openxmlformats.org/markup-compatibility/2006">
              <mc:Choice xmlns:v="urn:schemas-microsoft-com:vml" Requires="v">
                <p:oleObj spid="_x0000_s59398" name="Equation" r:id="rId3" imgW="1600200" imgH="711200" progId="Equation.3">
                  <p:embed/>
                </p:oleObj>
              </mc:Choice>
              <mc:Fallback>
                <p:oleObj name="Equation" r:id="rId3" imgW="1600200" imgH="711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2971800"/>
                        <a:ext cx="2560320" cy="1143000"/>
                      </a:xfrm>
                      <a:prstGeom prst="rect">
                        <a:avLst/>
                      </a:prstGeom>
                      <a:noFill/>
                    </p:spPr>
                  </p:pic>
                </p:oleObj>
              </mc:Fallback>
            </mc:AlternateContent>
          </a:graphicData>
        </a:graphic>
      </p:graphicFrame>
    </p:spTree>
    <p:extLst>
      <p:ext uri="{BB962C8B-B14F-4D97-AF65-F5344CB8AC3E}">
        <p14:creationId xmlns:p14="http://schemas.microsoft.com/office/powerpoint/2010/main" val="21367839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52728"/>
          </a:xfrm>
        </p:spPr>
        <p:txBody>
          <a:bodyPr/>
          <a:lstStyle/>
          <a:p>
            <a:pPr>
              <a:defRPr/>
            </a:pPr>
            <a:r>
              <a:rPr lang="en-US" dirty="0" smtClean="0">
                <a:latin typeface="+mj-lt"/>
              </a:rPr>
              <a:t>Example 8 (cont.)</a:t>
            </a:r>
            <a:endParaRPr lang="en-US" dirty="0">
              <a:latin typeface="+mj-lt"/>
            </a:endParaRPr>
          </a:p>
        </p:txBody>
      </p:sp>
      <p:sp>
        <p:nvSpPr>
          <p:cNvPr id="1127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2"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3"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 name="Rectangle 5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p:nvPr/>
        </p:nvSpPr>
        <p:spPr>
          <a:xfrm>
            <a:off x="533400" y="1535668"/>
            <a:ext cx="1005403" cy="369332"/>
          </a:xfrm>
          <a:prstGeom prst="rect">
            <a:avLst/>
          </a:prstGeom>
        </p:spPr>
        <p:txBody>
          <a:bodyPr wrap="none">
            <a:spAutoFit/>
          </a:bodyPr>
          <a:lstStyle/>
          <a:p>
            <a:r>
              <a:rPr lang="en-US" b="1" dirty="0">
                <a:latin typeface="Times New Roman" panose="02020603050405020304" pitchFamily="18" charset="0"/>
                <a:cs typeface="Times New Roman" panose="02020603050405020304" pitchFamily="18" charset="0"/>
              </a:rPr>
              <a:t>Solution</a:t>
            </a:r>
          </a:p>
        </p:txBody>
      </p:sp>
      <p:sp>
        <p:nvSpPr>
          <p:cNvPr id="8" name="Rectangle 7"/>
          <p:cNvSpPr/>
          <p:nvPr/>
        </p:nvSpPr>
        <p:spPr>
          <a:xfrm>
            <a:off x="570016" y="1981200"/>
            <a:ext cx="928459"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Assume</a:t>
            </a:r>
          </a:p>
        </p:txBody>
      </p:sp>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3767114190"/>
              </p:ext>
            </p:extLst>
          </p:nvPr>
        </p:nvGraphicFramePr>
        <p:xfrm>
          <a:off x="1555586" y="2133600"/>
          <a:ext cx="921951" cy="875270"/>
        </p:xfrm>
        <a:graphic>
          <a:graphicData uri="http://schemas.openxmlformats.org/presentationml/2006/ole">
            <mc:AlternateContent xmlns:mc="http://schemas.openxmlformats.org/markup-compatibility/2006">
              <mc:Choice xmlns:v="urn:schemas-microsoft-com:vml" Requires="v">
                <p:oleObj spid="_x0000_s60441" name="Equation" r:id="rId3" imgW="748975" imgH="710891" progId="Equation.3">
                  <p:embed/>
                </p:oleObj>
              </mc:Choice>
              <mc:Fallback>
                <p:oleObj name="Equation" r:id="rId3" imgW="748975" imgH="710891"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586" y="2133600"/>
                        <a:ext cx="921951" cy="875270"/>
                      </a:xfrm>
                      <a:prstGeom prst="rect">
                        <a:avLst/>
                      </a:prstGeom>
                      <a:noFill/>
                    </p:spPr>
                  </p:pic>
                </p:oleObj>
              </mc:Fallback>
            </mc:AlternateContent>
          </a:graphicData>
        </a:graphic>
      </p:graphicFrame>
      <p:sp>
        <p:nvSpPr>
          <p:cNvPr id="1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6" name="Object 15"/>
          <p:cNvGraphicFramePr>
            <a:graphicFrameLocks noChangeAspect="1"/>
          </p:cNvGraphicFramePr>
          <p:nvPr>
            <p:extLst>
              <p:ext uri="{D42A27DB-BD31-4B8C-83A1-F6EECF244321}">
                <p14:modId xmlns:p14="http://schemas.microsoft.com/office/powerpoint/2010/main" val="1063568395"/>
              </p:ext>
            </p:extLst>
          </p:nvPr>
        </p:nvGraphicFramePr>
        <p:xfrm>
          <a:off x="1295400" y="3200400"/>
          <a:ext cx="2660822" cy="875271"/>
        </p:xfrm>
        <a:graphic>
          <a:graphicData uri="http://schemas.openxmlformats.org/presentationml/2006/ole">
            <mc:AlternateContent xmlns:mc="http://schemas.openxmlformats.org/markup-compatibility/2006">
              <mc:Choice xmlns:v="urn:schemas-microsoft-com:vml" Requires="v">
                <p:oleObj spid="_x0000_s60442" name="Equation" r:id="rId5" imgW="2171700" imgH="711200" progId="Equation.3">
                  <p:embed/>
                </p:oleObj>
              </mc:Choice>
              <mc:Fallback>
                <p:oleObj name="Equation" r:id="rId5" imgW="2171700" imgH="7112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3200400"/>
                        <a:ext cx="2660822" cy="875271"/>
                      </a:xfrm>
                      <a:prstGeom prst="rect">
                        <a:avLst/>
                      </a:prstGeom>
                      <a:noFill/>
                    </p:spPr>
                  </p:pic>
                </p:oleObj>
              </mc:Fallback>
            </mc:AlternateContent>
          </a:graphicData>
        </a:graphic>
      </p:graphicFrame>
      <p:sp>
        <p:nvSpPr>
          <p:cNvPr id="1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 name="Object 18"/>
          <p:cNvGraphicFramePr>
            <a:graphicFrameLocks noChangeAspect="1"/>
          </p:cNvGraphicFramePr>
          <p:nvPr>
            <p:extLst>
              <p:ext uri="{D42A27DB-BD31-4B8C-83A1-F6EECF244321}">
                <p14:modId xmlns:p14="http://schemas.microsoft.com/office/powerpoint/2010/main" val="1360851624"/>
              </p:ext>
            </p:extLst>
          </p:nvPr>
        </p:nvGraphicFramePr>
        <p:xfrm>
          <a:off x="2084173" y="4267200"/>
          <a:ext cx="735227" cy="875270"/>
        </p:xfrm>
        <a:graphic>
          <a:graphicData uri="http://schemas.openxmlformats.org/presentationml/2006/ole">
            <mc:AlternateContent xmlns:mc="http://schemas.openxmlformats.org/markup-compatibility/2006">
              <mc:Choice xmlns:v="urn:schemas-microsoft-com:vml" Requires="v">
                <p:oleObj spid="_x0000_s60443" name="Equation" r:id="rId7" imgW="596900" imgH="711200" progId="Equation.3">
                  <p:embed/>
                </p:oleObj>
              </mc:Choice>
              <mc:Fallback>
                <p:oleObj name="Equation" r:id="rId7" imgW="596900" imgH="7112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84173" y="4267200"/>
                        <a:ext cx="735227" cy="875270"/>
                      </a:xfrm>
                      <a:prstGeom prst="rect">
                        <a:avLst/>
                      </a:prstGeom>
                      <a:noFill/>
                    </p:spPr>
                  </p:pic>
                </p:oleObj>
              </mc:Fallback>
            </mc:AlternateContent>
          </a:graphicData>
        </a:graphic>
      </p:graphicFrame>
      <p:sp>
        <p:nvSpPr>
          <p:cNvPr id="21"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139576408"/>
              </p:ext>
            </p:extLst>
          </p:nvPr>
        </p:nvGraphicFramePr>
        <p:xfrm>
          <a:off x="1752600" y="5257800"/>
          <a:ext cx="1295400" cy="875271"/>
        </p:xfrm>
        <a:graphic>
          <a:graphicData uri="http://schemas.openxmlformats.org/presentationml/2006/ole">
            <mc:AlternateContent xmlns:mc="http://schemas.openxmlformats.org/markup-compatibility/2006">
              <mc:Choice xmlns:v="urn:schemas-microsoft-com:vml" Requires="v">
                <p:oleObj spid="_x0000_s60444" name="Equation" r:id="rId9" imgW="1054100" imgH="711200" progId="Equation.3">
                  <p:embed/>
                </p:oleObj>
              </mc:Choice>
              <mc:Fallback>
                <p:oleObj name="Equation" r:id="rId9" imgW="1054100" imgH="7112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52600" y="5257800"/>
                        <a:ext cx="1295400" cy="875271"/>
                      </a:xfrm>
                      <a:prstGeom prst="rect">
                        <a:avLst/>
                      </a:prstGeom>
                      <a:noFill/>
                    </p:spPr>
                  </p:pic>
                </p:oleObj>
              </mc:Fallback>
            </mc:AlternateContent>
          </a:graphicData>
        </a:graphic>
      </p:graphicFrame>
      <p:sp>
        <p:nvSpPr>
          <p:cNvPr id="25"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6" name="Object 25"/>
          <p:cNvGraphicFramePr>
            <a:graphicFrameLocks noChangeAspect="1"/>
          </p:cNvGraphicFramePr>
          <p:nvPr>
            <p:extLst>
              <p:ext uri="{D42A27DB-BD31-4B8C-83A1-F6EECF244321}">
                <p14:modId xmlns:p14="http://schemas.microsoft.com/office/powerpoint/2010/main" val="3442977342"/>
              </p:ext>
            </p:extLst>
          </p:nvPr>
        </p:nvGraphicFramePr>
        <p:xfrm>
          <a:off x="1676400" y="6248400"/>
          <a:ext cx="990600" cy="330200"/>
        </p:xfrm>
        <a:graphic>
          <a:graphicData uri="http://schemas.openxmlformats.org/presentationml/2006/ole">
            <mc:AlternateContent xmlns:mc="http://schemas.openxmlformats.org/markup-compatibility/2006">
              <mc:Choice xmlns:v="urn:schemas-microsoft-com:vml" Requires="v">
                <p:oleObj spid="_x0000_s60445" name="Equation" r:id="rId11" imgW="596641" imgH="203112" progId="Equation.3">
                  <p:embed/>
                </p:oleObj>
              </mc:Choice>
              <mc:Fallback>
                <p:oleObj name="Equation" r:id="rId11" imgW="596641" imgH="203112" progId="Equation.3">
                  <p:embed/>
                  <p:pic>
                    <p:nvPicPr>
                      <p:cNvPr id="0" name="Object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76400" y="6248400"/>
                        <a:ext cx="990600" cy="330200"/>
                      </a:xfrm>
                      <a:prstGeom prst="rect">
                        <a:avLst/>
                      </a:prstGeom>
                      <a:noFill/>
                    </p:spPr>
                  </p:pic>
                </p:oleObj>
              </mc:Fallback>
            </mc:AlternateContent>
          </a:graphicData>
        </a:graphic>
      </p:graphicFrame>
    </p:spTree>
    <p:extLst>
      <p:ext uri="{BB962C8B-B14F-4D97-AF65-F5344CB8AC3E}">
        <p14:creationId xmlns:p14="http://schemas.microsoft.com/office/powerpoint/2010/main" val="4308928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mj-lt"/>
              </a:rPr>
              <a:t>Example 8 (cont.)</a:t>
            </a:r>
            <a:endParaRPr lang="en-US" dirty="0">
              <a:latin typeface="+mj-lt"/>
            </a:endParaRPr>
          </a:p>
        </p:txBody>
      </p:sp>
      <p:sp>
        <p:nvSpPr>
          <p:cNvPr id="1127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2"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3"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 name="Rectangle 5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3244346253"/>
              </p:ext>
            </p:extLst>
          </p:nvPr>
        </p:nvGraphicFramePr>
        <p:xfrm>
          <a:off x="3932538" y="1724799"/>
          <a:ext cx="487062" cy="271849"/>
        </p:xfrm>
        <a:graphic>
          <a:graphicData uri="http://schemas.openxmlformats.org/presentationml/2006/ole">
            <mc:AlternateContent xmlns:mc="http://schemas.openxmlformats.org/markup-compatibility/2006">
              <mc:Choice xmlns:v="urn:schemas-microsoft-com:vml" Requires="v">
                <p:oleObj spid="_x0000_s61465" name="Equation" r:id="rId3" imgW="406224" imgH="228501" progId="Equation.3">
                  <p:embed/>
                </p:oleObj>
              </mc:Choice>
              <mc:Fallback>
                <p:oleObj name="Equation" r:id="rId3" imgW="406224" imgH="228501"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2538" y="1724799"/>
                        <a:ext cx="487062" cy="271849"/>
                      </a:xfrm>
                      <a:prstGeom prst="rect">
                        <a:avLst/>
                      </a:prstGeom>
                      <a:noFill/>
                    </p:spPr>
                  </p:pic>
                </p:oleObj>
              </mc:Fallback>
            </mc:AlternateContent>
          </a:graphicData>
        </a:graphic>
      </p:graphicFrame>
      <p:sp>
        <p:nvSpPr>
          <p:cNvPr id="10" name="Rectangle 9"/>
          <p:cNvSpPr/>
          <p:nvPr/>
        </p:nvSpPr>
        <p:spPr>
          <a:xfrm>
            <a:off x="533400" y="1688068"/>
            <a:ext cx="7772400" cy="369332"/>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We will choose the first element of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 be unity.</a:t>
            </a:r>
          </a:p>
        </p:txBody>
      </p:sp>
      <p:sp>
        <p:nvSpPr>
          <p:cNvPr id="1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3600252283"/>
              </p:ext>
            </p:extLst>
          </p:nvPr>
        </p:nvGraphicFramePr>
        <p:xfrm>
          <a:off x="1751312" y="2057400"/>
          <a:ext cx="1267968" cy="914400"/>
        </p:xfrm>
        <a:graphic>
          <a:graphicData uri="http://schemas.openxmlformats.org/presentationml/2006/ole">
            <mc:AlternateContent xmlns:mc="http://schemas.openxmlformats.org/markup-compatibility/2006">
              <mc:Choice xmlns:v="urn:schemas-microsoft-com:vml" Requires="v">
                <p:oleObj spid="_x0000_s61466" name="Equation" r:id="rId5" imgW="990170" imgH="710891" progId="Equation.3">
                  <p:embed/>
                </p:oleObj>
              </mc:Choice>
              <mc:Fallback>
                <p:oleObj name="Equation" r:id="rId5" imgW="990170" imgH="710891"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1312" y="2057400"/>
                        <a:ext cx="1267968" cy="914400"/>
                      </a:xfrm>
                      <a:prstGeom prst="rect">
                        <a:avLst/>
                      </a:prstGeom>
                      <a:noFill/>
                    </p:spPr>
                  </p:pic>
                </p:oleObj>
              </mc:Fallback>
            </mc:AlternateContent>
          </a:graphicData>
        </a:graphic>
      </p:graphicFrame>
      <p:sp>
        <p:nvSpPr>
          <p:cNvPr id="1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 name="Object 17"/>
          <p:cNvGraphicFramePr>
            <a:graphicFrameLocks noChangeAspect="1"/>
          </p:cNvGraphicFramePr>
          <p:nvPr>
            <p:extLst>
              <p:ext uri="{D42A27DB-BD31-4B8C-83A1-F6EECF244321}">
                <p14:modId xmlns:p14="http://schemas.microsoft.com/office/powerpoint/2010/main" val="565988950"/>
              </p:ext>
            </p:extLst>
          </p:nvPr>
        </p:nvGraphicFramePr>
        <p:xfrm>
          <a:off x="1477662" y="3124200"/>
          <a:ext cx="3084576" cy="914400"/>
        </p:xfrm>
        <a:graphic>
          <a:graphicData uri="http://schemas.openxmlformats.org/presentationml/2006/ole">
            <mc:AlternateContent xmlns:mc="http://schemas.openxmlformats.org/markup-compatibility/2006">
              <mc:Choice xmlns:v="urn:schemas-microsoft-com:vml" Requires="v">
                <p:oleObj spid="_x0000_s61467" name="Equation" r:id="rId7" imgW="2413000" imgH="711200" progId="Equation.3">
                  <p:embed/>
                </p:oleObj>
              </mc:Choice>
              <mc:Fallback>
                <p:oleObj name="Equation" r:id="rId7" imgW="2413000" imgH="7112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77662" y="3124200"/>
                        <a:ext cx="3084576" cy="914400"/>
                      </a:xfrm>
                      <a:prstGeom prst="rect">
                        <a:avLst/>
                      </a:prstGeom>
                      <a:noFill/>
                    </p:spPr>
                  </p:pic>
                </p:oleObj>
              </mc:Fallback>
            </mc:AlternateContent>
          </a:graphicData>
        </a:graphic>
      </p:graphicFrame>
      <p:sp>
        <p:nvSpPr>
          <p:cNvPr id="19"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 name="Object 20"/>
          <p:cNvGraphicFramePr>
            <a:graphicFrameLocks noChangeAspect="1"/>
          </p:cNvGraphicFramePr>
          <p:nvPr>
            <p:extLst>
              <p:ext uri="{D42A27DB-BD31-4B8C-83A1-F6EECF244321}">
                <p14:modId xmlns:p14="http://schemas.microsoft.com/office/powerpoint/2010/main" val="376267904"/>
              </p:ext>
            </p:extLst>
          </p:nvPr>
        </p:nvGraphicFramePr>
        <p:xfrm>
          <a:off x="2209800" y="4179672"/>
          <a:ext cx="838200" cy="997857"/>
        </p:xfrm>
        <a:graphic>
          <a:graphicData uri="http://schemas.openxmlformats.org/presentationml/2006/ole">
            <mc:AlternateContent xmlns:mc="http://schemas.openxmlformats.org/markup-compatibility/2006">
              <mc:Choice xmlns:v="urn:schemas-microsoft-com:vml" Requires="v">
                <p:oleObj spid="_x0000_s61468" name="Equation" r:id="rId9" imgW="596900" imgH="711200" progId="Equation.3">
                  <p:embed/>
                </p:oleObj>
              </mc:Choice>
              <mc:Fallback>
                <p:oleObj name="Equation" r:id="rId9" imgW="596900" imgH="7112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09800" y="4179672"/>
                        <a:ext cx="838200" cy="997857"/>
                      </a:xfrm>
                      <a:prstGeom prst="rect">
                        <a:avLst/>
                      </a:prstGeom>
                      <a:noFill/>
                    </p:spPr>
                  </p:pic>
                </p:oleObj>
              </mc:Fallback>
            </mc:AlternateContent>
          </a:graphicData>
        </a:graphic>
      </p:graphicFrame>
      <p:sp>
        <p:nvSpPr>
          <p:cNvPr id="23"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 name="Object 24"/>
          <p:cNvGraphicFramePr>
            <a:graphicFrameLocks noChangeAspect="1"/>
          </p:cNvGraphicFramePr>
          <p:nvPr>
            <p:extLst>
              <p:ext uri="{D42A27DB-BD31-4B8C-83A1-F6EECF244321}">
                <p14:modId xmlns:p14="http://schemas.microsoft.com/office/powerpoint/2010/main" val="1718080916"/>
              </p:ext>
            </p:extLst>
          </p:nvPr>
        </p:nvGraphicFramePr>
        <p:xfrm>
          <a:off x="1676400" y="5257800"/>
          <a:ext cx="1804416" cy="914400"/>
        </p:xfrm>
        <a:graphic>
          <a:graphicData uri="http://schemas.openxmlformats.org/presentationml/2006/ole">
            <mc:AlternateContent xmlns:mc="http://schemas.openxmlformats.org/markup-compatibility/2006">
              <mc:Choice xmlns:v="urn:schemas-microsoft-com:vml" Requires="v">
                <p:oleObj spid="_x0000_s61469" name="Equation" r:id="rId11" imgW="1409088" imgH="710891" progId="Equation.3">
                  <p:embed/>
                </p:oleObj>
              </mc:Choice>
              <mc:Fallback>
                <p:oleObj name="Equation" r:id="rId11" imgW="1409088" imgH="710891"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76400" y="5257800"/>
                        <a:ext cx="1804416" cy="914400"/>
                      </a:xfrm>
                      <a:prstGeom prst="rect">
                        <a:avLst/>
                      </a:prstGeom>
                      <a:noFill/>
                    </p:spPr>
                  </p:pic>
                </p:oleObj>
              </mc:Fallback>
            </mc:AlternateContent>
          </a:graphicData>
        </a:graphic>
      </p:graphicFrame>
      <p:sp>
        <p:nvSpPr>
          <p:cNvPr id="26"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7" name="Object 26"/>
          <p:cNvGraphicFramePr>
            <a:graphicFrameLocks noChangeAspect="1"/>
          </p:cNvGraphicFramePr>
          <p:nvPr>
            <p:extLst>
              <p:ext uri="{D42A27DB-BD31-4B8C-83A1-F6EECF244321}">
                <p14:modId xmlns:p14="http://schemas.microsoft.com/office/powerpoint/2010/main" val="3429301449"/>
              </p:ext>
            </p:extLst>
          </p:nvPr>
        </p:nvGraphicFramePr>
        <p:xfrm>
          <a:off x="1752600" y="6301317"/>
          <a:ext cx="990600" cy="302683"/>
        </p:xfrm>
        <a:graphic>
          <a:graphicData uri="http://schemas.openxmlformats.org/presentationml/2006/ole">
            <mc:AlternateContent xmlns:mc="http://schemas.openxmlformats.org/markup-compatibility/2006">
              <mc:Choice xmlns:v="urn:schemas-microsoft-com:vml" Requires="v">
                <p:oleObj spid="_x0000_s61470" name="Equation" r:id="rId13" imgW="596641" imgH="203112" progId="Equation.3">
                  <p:embed/>
                </p:oleObj>
              </mc:Choice>
              <mc:Fallback>
                <p:oleObj name="Equation" r:id="rId13" imgW="596641" imgH="203112" progId="Equation.3">
                  <p:embed/>
                  <p:pic>
                    <p:nvPicPr>
                      <p:cNvPr id="0"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52600" y="6301317"/>
                        <a:ext cx="990600" cy="302683"/>
                      </a:xfrm>
                      <a:prstGeom prst="rect">
                        <a:avLst/>
                      </a:prstGeom>
                      <a:noFill/>
                    </p:spPr>
                  </p:pic>
                </p:oleObj>
              </mc:Fallback>
            </mc:AlternateContent>
          </a:graphicData>
        </a:graphic>
      </p:graphicFrame>
    </p:spTree>
    <p:extLst>
      <p:ext uri="{BB962C8B-B14F-4D97-AF65-F5344CB8AC3E}">
        <p14:creationId xmlns:p14="http://schemas.microsoft.com/office/powerpoint/2010/main" val="418025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mj-lt"/>
              </a:rPr>
              <a:t>Example 8 (cont.)</a:t>
            </a:r>
            <a:endParaRPr lang="en-US" dirty="0">
              <a:latin typeface="+mj-lt"/>
            </a:endParaRPr>
          </a:p>
        </p:txBody>
      </p:sp>
      <p:sp>
        <p:nvSpPr>
          <p:cNvPr id="1127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2"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3"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 name="Rectangle 5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600838466"/>
              </p:ext>
            </p:extLst>
          </p:nvPr>
        </p:nvGraphicFramePr>
        <p:xfrm>
          <a:off x="1600200" y="1981200"/>
          <a:ext cx="1762125" cy="1024491"/>
        </p:xfrm>
        <a:graphic>
          <a:graphicData uri="http://schemas.openxmlformats.org/presentationml/2006/ole">
            <mc:AlternateContent xmlns:mc="http://schemas.openxmlformats.org/markup-compatibility/2006">
              <mc:Choice xmlns:v="urn:schemas-microsoft-com:vml" Requires="v">
                <p:oleObj spid="_x0000_s62481" name="Equation" r:id="rId3" imgW="1231366" imgH="710891" progId="Equation.3">
                  <p:embed/>
                </p:oleObj>
              </mc:Choice>
              <mc:Fallback>
                <p:oleObj name="Equation" r:id="rId3" imgW="1231366" imgH="710891"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1981200"/>
                        <a:ext cx="1762125" cy="1024491"/>
                      </a:xfrm>
                      <a:prstGeom prst="rect">
                        <a:avLst/>
                      </a:prstGeom>
                      <a:noFill/>
                    </p:spPr>
                  </p:pic>
                </p:oleObj>
              </mc:Fallback>
            </mc:AlternateContent>
          </a:graphicData>
        </a:graphic>
      </p:graphicFrame>
      <p:sp>
        <p:nvSpPr>
          <p:cNvPr id="10" name="Rectangle 9"/>
          <p:cNvSpPr/>
          <p:nvPr/>
        </p:nvSpPr>
        <p:spPr>
          <a:xfrm>
            <a:off x="457200" y="3135868"/>
            <a:ext cx="6553200" cy="369332"/>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The absolute relative approximate error in the eigenvalues is</a:t>
            </a:r>
          </a:p>
        </p:txBody>
      </p:sp>
      <p:sp>
        <p:nvSpPr>
          <p:cNvPr id="1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p:cNvGraphicFramePr>
            <a:graphicFrameLocks noChangeAspect="1"/>
          </p:cNvGraphicFramePr>
          <p:nvPr>
            <p:extLst>
              <p:ext uri="{D42A27DB-BD31-4B8C-83A1-F6EECF244321}">
                <p14:modId xmlns:p14="http://schemas.microsoft.com/office/powerpoint/2010/main" val="173987376"/>
              </p:ext>
            </p:extLst>
          </p:nvPr>
        </p:nvGraphicFramePr>
        <p:xfrm>
          <a:off x="1828800" y="3875346"/>
          <a:ext cx="1980683" cy="696654"/>
        </p:xfrm>
        <a:graphic>
          <a:graphicData uri="http://schemas.openxmlformats.org/presentationml/2006/ole">
            <mc:AlternateContent xmlns:mc="http://schemas.openxmlformats.org/markup-compatibility/2006">
              <mc:Choice xmlns:v="urn:schemas-microsoft-com:vml" Requires="v">
                <p:oleObj spid="_x0000_s62482" name="Equation" r:id="rId5" imgW="1384300" imgH="482600" progId="Equation.3">
                  <p:embed/>
                </p:oleObj>
              </mc:Choice>
              <mc:Fallback>
                <p:oleObj name="Equation" r:id="rId5" imgW="1384300" imgH="482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8800" y="3875346"/>
                        <a:ext cx="1980683" cy="696654"/>
                      </a:xfrm>
                      <a:prstGeom prst="rect">
                        <a:avLst/>
                      </a:prstGeom>
                      <a:noFill/>
                    </p:spPr>
                  </p:pic>
                </p:oleObj>
              </mc:Fallback>
            </mc:AlternateContent>
          </a:graphicData>
        </a:graphic>
      </p:graphicFrame>
      <p:sp>
        <p:nvSpPr>
          <p:cNvPr id="1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 name="Object 17"/>
          <p:cNvGraphicFramePr>
            <a:graphicFrameLocks noChangeAspect="1"/>
          </p:cNvGraphicFramePr>
          <p:nvPr>
            <p:extLst>
              <p:ext uri="{D42A27DB-BD31-4B8C-83A1-F6EECF244321}">
                <p14:modId xmlns:p14="http://schemas.microsoft.com/office/powerpoint/2010/main" val="3552581807"/>
              </p:ext>
            </p:extLst>
          </p:nvPr>
        </p:nvGraphicFramePr>
        <p:xfrm>
          <a:off x="2057399" y="4871705"/>
          <a:ext cx="1529907" cy="614695"/>
        </p:xfrm>
        <a:graphic>
          <a:graphicData uri="http://schemas.openxmlformats.org/presentationml/2006/ole">
            <mc:AlternateContent xmlns:mc="http://schemas.openxmlformats.org/markup-compatibility/2006">
              <mc:Choice xmlns:v="urn:schemas-microsoft-com:vml" Requires="v">
                <p:oleObj spid="_x0000_s62483" name="Equation" r:id="rId7" imgW="1066800" imgH="431800" progId="Equation.3">
                  <p:embed/>
                </p:oleObj>
              </mc:Choice>
              <mc:Fallback>
                <p:oleObj name="Equation" r:id="rId7" imgW="1066800" imgH="4318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57399" y="4871705"/>
                        <a:ext cx="1529907" cy="614695"/>
                      </a:xfrm>
                      <a:prstGeom prst="rect">
                        <a:avLst/>
                      </a:prstGeom>
                      <a:noFill/>
                    </p:spPr>
                  </p:pic>
                </p:oleObj>
              </mc:Fallback>
            </mc:AlternateContent>
          </a:graphicData>
        </a:graphic>
      </p:graphicFrame>
      <p:sp>
        <p:nvSpPr>
          <p:cNvPr id="19"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 name="Object 20"/>
          <p:cNvGraphicFramePr>
            <a:graphicFrameLocks noChangeAspect="1"/>
          </p:cNvGraphicFramePr>
          <p:nvPr>
            <p:extLst>
              <p:ext uri="{D42A27DB-BD31-4B8C-83A1-F6EECF244321}">
                <p14:modId xmlns:p14="http://schemas.microsoft.com/office/powerpoint/2010/main" val="3160505089"/>
              </p:ext>
            </p:extLst>
          </p:nvPr>
        </p:nvGraphicFramePr>
        <p:xfrm>
          <a:off x="2105025" y="5836462"/>
          <a:ext cx="1024491" cy="259538"/>
        </p:xfrm>
        <a:graphic>
          <a:graphicData uri="http://schemas.openxmlformats.org/presentationml/2006/ole">
            <mc:AlternateContent xmlns:mc="http://schemas.openxmlformats.org/markup-compatibility/2006">
              <mc:Choice xmlns:v="urn:schemas-microsoft-com:vml" Requires="v">
                <p:oleObj spid="_x0000_s62484" name="Equation" r:id="rId9" imgW="710891" imgH="177723" progId="Equation.3">
                  <p:embed/>
                </p:oleObj>
              </mc:Choice>
              <mc:Fallback>
                <p:oleObj name="Equation" r:id="rId9" imgW="710891" imgH="177723"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05025" y="5836462"/>
                        <a:ext cx="1024491" cy="259538"/>
                      </a:xfrm>
                      <a:prstGeom prst="rect">
                        <a:avLst/>
                      </a:prstGeom>
                      <a:noFill/>
                    </p:spPr>
                  </p:pic>
                </p:oleObj>
              </mc:Fallback>
            </mc:AlternateContent>
          </a:graphicData>
        </a:graphic>
      </p:graphicFrame>
    </p:spTree>
    <p:extLst>
      <p:ext uri="{BB962C8B-B14F-4D97-AF65-F5344CB8AC3E}">
        <p14:creationId xmlns:p14="http://schemas.microsoft.com/office/powerpoint/2010/main" val="10859656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mj-lt"/>
              </a:rPr>
              <a:t>Example 8 (cont.)</a:t>
            </a:r>
            <a:endParaRPr lang="en-US" dirty="0">
              <a:latin typeface="+mj-lt"/>
            </a:endParaRPr>
          </a:p>
        </p:txBody>
      </p:sp>
      <p:sp>
        <p:nvSpPr>
          <p:cNvPr id="9"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 name="Object 24"/>
          <p:cNvGraphicFramePr>
            <a:graphicFrameLocks noChangeAspect="1"/>
          </p:cNvGraphicFramePr>
          <p:nvPr>
            <p:extLst>
              <p:ext uri="{D42A27DB-BD31-4B8C-83A1-F6EECF244321}">
                <p14:modId xmlns:p14="http://schemas.microsoft.com/office/powerpoint/2010/main" val="1706869818"/>
              </p:ext>
            </p:extLst>
          </p:nvPr>
        </p:nvGraphicFramePr>
        <p:xfrm>
          <a:off x="4648199" y="1600200"/>
          <a:ext cx="381001" cy="333376"/>
        </p:xfrm>
        <a:graphic>
          <a:graphicData uri="http://schemas.openxmlformats.org/presentationml/2006/ole">
            <mc:AlternateContent xmlns:mc="http://schemas.openxmlformats.org/markup-compatibility/2006">
              <mc:Choice xmlns:v="urn:schemas-microsoft-com:vml" Requires="v">
                <p:oleObj spid="_x0000_s65562" name="Equation" r:id="rId3" imgW="228501" imgH="203112" progId="Equation.3">
                  <p:embed/>
                </p:oleObj>
              </mc:Choice>
              <mc:Fallback>
                <p:oleObj name="Equation" r:id="rId3" imgW="228501" imgH="203112"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199" y="1600200"/>
                        <a:ext cx="381001" cy="333376"/>
                      </a:xfrm>
                      <a:prstGeom prst="rect">
                        <a:avLst/>
                      </a:prstGeom>
                      <a:noFill/>
                    </p:spPr>
                  </p:pic>
                </p:oleObj>
              </mc:Fallback>
            </mc:AlternateContent>
          </a:graphicData>
        </a:graphic>
      </p:graphicFrame>
      <p:sp>
        <p:nvSpPr>
          <p:cNvPr id="27" name="Rectangle 4"/>
          <p:cNvSpPr>
            <a:spLocks noChangeArrowheads="1"/>
          </p:cNvSpPr>
          <p:nvPr/>
        </p:nvSpPr>
        <p:spPr bwMode="auto">
          <a:xfrm>
            <a:off x="455221" y="1600200"/>
            <a:ext cx="823157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Conducting further iterations, the values of       and the corresponding eigenvectors is given in the table below</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pic>
        <p:nvPicPr>
          <p:cNvPr id="11275" name="Picture 1127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67000" y="2209800"/>
            <a:ext cx="3658111" cy="4429744"/>
          </a:xfrm>
          <a:prstGeom prst="rect">
            <a:avLst/>
          </a:prstGeom>
        </p:spPr>
      </p:pic>
    </p:spTree>
    <p:extLst>
      <p:ext uri="{BB962C8B-B14F-4D97-AF65-F5344CB8AC3E}">
        <p14:creationId xmlns:p14="http://schemas.microsoft.com/office/powerpoint/2010/main" val="1409856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altLang="en-US" sz="4800" dirty="0">
                <a:latin typeface="+mj-lt"/>
              </a:rPr>
              <a:t>E</a:t>
            </a:r>
            <a:r>
              <a:rPr lang="en-US" altLang="en-US" sz="4800" dirty="0" smtClean="0">
                <a:latin typeface="+mj-lt"/>
              </a:rPr>
              <a:t>igenvalue</a:t>
            </a:r>
            <a:endParaRPr lang="en-US" sz="4400" dirty="0">
              <a:latin typeface="+mj-lt"/>
            </a:endParaRPr>
          </a:p>
        </p:txBody>
      </p:sp>
      <p:sp>
        <p:nvSpPr>
          <p:cNvPr id="102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30" name="TextBox 2"/>
          <p:cNvSpPr txBox="1">
            <a:spLocks noChangeArrowheads="1"/>
          </p:cNvSpPr>
          <p:nvPr/>
        </p:nvSpPr>
        <p:spPr bwMode="auto">
          <a:xfrm>
            <a:off x="533400" y="2020669"/>
            <a:ext cx="7924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a:t> </a:t>
            </a:r>
          </a:p>
          <a:p>
            <a:r>
              <a:rPr lang="en-US" b="1" dirty="0">
                <a:latin typeface="Times New Roman" panose="02020603050405020304" pitchFamily="18" charset="0"/>
                <a:cs typeface="Times New Roman" panose="02020603050405020304" pitchFamily="18" charset="0"/>
              </a:rPr>
              <a:t>What does eigenvalue mean?</a:t>
            </a:r>
          </a:p>
        </p:txBody>
      </p:sp>
      <p:sp>
        <p:nvSpPr>
          <p:cNvPr id="1031"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32"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33" name="Rectangle 11"/>
          <p:cNvSpPr>
            <a:spLocks noChangeArrowheads="1"/>
          </p:cNvSpPr>
          <p:nvPr/>
        </p:nvSpPr>
        <p:spPr bwMode="auto">
          <a:xfrm>
            <a:off x="533400" y="2971800"/>
            <a:ext cx="77724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r>
              <a:rPr lang="en-US" dirty="0">
                <a:latin typeface="Times New Roman" panose="02020603050405020304" pitchFamily="18" charset="0"/>
                <a:cs typeface="Times New Roman" panose="02020603050405020304" pitchFamily="18" charset="0"/>
              </a:rPr>
              <a:t>The word eigenvalue comes from the German word </a:t>
            </a:r>
            <a:r>
              <a:rPr lang="en-US" i="1" dirty="0" err="1">
                <a:latin typeface="Times New Roman" panose="02020603050405020304" pitchFamily="18" charset="0"/>
                <a:cs typeface="Times New Roman" panose="02020603050405020304" pitchFamily="18" charset="0"/>
              </a:rPr>
              <a:t>Eigenwert</a:t>
            </a:r>
            <a:r>
              <a:rPr lang="en-US" dirty="0">
                <a:latin typeface="Times New Roman" panose="02020603050405020304" pitchFamily="18" charset="0"/>
                <a:cs typeface="Times New Roman" panose="02020603050405020304" pitchFamily="18" charset="0"/>
              </a:rPr>
              <a:t> where Eigen means </a:t>
            </a:r>
            <a:r>
              <a:rPr lang="en-US" i="1" dirty="0">
                <a:latin typeface="Times New Roman" panose="02020603050405020304" pitchFamily="18" charset="0"/>
                <a:cs typeface="Times New Roman" panose="02020603050405020304" pitchFamily="18" charset="0"/>
              </a:rPr>
              <a:t>characteristic</a:t>
            </a:r>
            <a:r>
              <a:rPr lang="en-US" dirty="0">
                <a:latin typeface="Times New Roman" panose="02020603050405020304" pitchFamily="18" charset="0"/>
                <a:cs typeface="Times New Roman" panose="02020603050405020304" pitchFamily="18" charset="0"/>
              </a:rPr>
              <a:t> and Wert means </a:t>
            </a:r>
            <a:r>
              <a:rPr lang="en-US" i="1" dirty="0">
                <a:latin typeface="Times New Roman" panose="02020603050405020304" pitchFamily="18" charset="0"/>
                <a:cs typeface="Times New Roman" panose="02020603050405020304" pitchFamily="18" charset="0"/>
              </a:rPr>
              <a:t>value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However</a:t>
            </a:r>
            <a:r>
              <a:rPr lang="en-US" dirty="0">
                <a:latin typeface="Times New Roman" panose="02020603050405020304" pitchFamily="18" charset="0"/>
                <a:cs typeface="Times New Roman" panose="02020603050405020304" pitchFamily="18" charset="0"/>
              </a:rPr>
              <a:t>, what the word means is not on your </a:t>
            </a:r>
            <a:r>
              <a:rPr lang="en-US" dirty="0" smtClean="0">
                <a:latin typeface="Times New Roman" panose="02020603050405020304" pitchFamily="18" charset="0"/>
                <a:cs typeface="Times New Roman" panose="02020603050405020304" pitchFamily="18" charset="0"/>
              </a:rPr>
              <a:t>mind! You </a:t>
            </a:r>
            <a:r>
              <a:rPr lang="en-US" dirty="0">
                <a:latin typeface="Times New Roman" panose="02020603050405020304" pitchFamily="18" charset="0"/>
                <a:cs typeface="Times New Roman" panose="02020603050405020304" pitchFamily="18" charset="0"/>
              </a:rPr>
              <a:t>want to know why I need to learn about eigenvalues and eigenvectors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Once I give you an example of an application of eigenvalues and </a:t>
            </a:r>
            <a:r>
              <a:rPr lang="en-US" dirty="0" smtClean="0">
                <a:latin typeface="Times New Roman" panose="02020603050405020304" pitchFamily="18" charset="0"/>
                <a:cs typeface="Times New Roman" panose="02020603050405020304" pitchFamily="18" charset="0"/>
              </a:rPr>
              <a:t>eigenvectors, you </a:t>
            </a:r>
            <a:r>
              <a:rPr lang="en-US" dirty="0">
                <a:latin typeface="Times New Roman" panose="02020603050405020304" pitchFamily="18" charset="0"/>
                <a:cs typeface="Times New Roman" panose="02020603050405020304" pitchFamily="18" charset="0"/>
              </a:rPr>
              <a:t>will want to know how to find these eigenvalues and eigenvectors.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mj-lt"/>
              </a:rPr>
              <a:t>Example 8 (cont.)</a:t>
            </a:r>
            <a:endParaRPr lang="en-US" dirty="0">
              <a:latin typeface="+mj-lt"/>
            </a:endParaRPr>
          </a:p>
        </p:txBody>
      </p:sp>
      <p:sp>
        <p:nvSpPr>
          <p:cNvPr id="1127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2"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3"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 name="Rectangle 5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 name="Object 24"/>
          <p:cNvGraphicFramePr>
            <a:graphicFrameLocks noChangeAspect="1"/>
          </p:cNvGraphicFramePr>
          <p:nvPr>
            <p:extLst>
              <p:ext uri="{D42A27DB-BD31-4B8C-83A1-F6EECF244321}">
                <p14:modId xmlns:p14="http://schemas.microsoft.com/office/powerpoint/2010/main" val="416153654"/>
              </p:ext>
            </p:extLst>
          </p:nvPr>
        </p:nvGraphicFramePr>
        <p:xfrm>
          <a:off x="4028704" y="2057400"/>
          <a:ext cx="543296" cy="278990"/>
        </p:xfrm>
        <a:graphic>
          <a:graphicData uri="http://schemas.openxmlformats.org/presentationml/2006/ole">
            <mc:AlternateContent xmlns:mc="http://schemas.openxmlformats.org/markup-compatibility/2006">
              <mc:Choice xmlns:v="urn:schemas-microsoft-com:vml" Requires="v">
                <p:oleObj spid="_x0000_s64521" name="Equation" r:id="rId3" imgW="355138" imgH="177569" progId="Equation.3">
                  <p:embed/>
                </p:oleObj>
              </mc:Choice>
              <mc:Fallback>
                <p:oleObj name="Equation" r:id="rId3" imgW="355138" imgH="177569"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8704" y="2057400"/>
                        <a:ext cx="543296" cy="278990"/>
                      </a:xfrm>
                      <a:prstGeom prst="rect">
                        <a:avLst/>
                      </a:prstGeom>
                      <a:noFill/>
                    </p:spPr>
                  </p:pic>
                </p:oleObj>
              </mc:Fallback>
            </mc:AlternateContent>
          </a:graphicData>
        </a:graphic>
      </p:graphicFrame>
      <p:sp>
        <p:nvSpPr>
          <p:cNvPr id="26" name="Rectangle 25"/>
          <p:cNvSpPr/>
          <p:nvPr/>
        </p:nvSpPr>
        <p:spPr>
          <a:xfrm>
            <a:off x="533400" y="1972270"/>
            <a:ext cx="6705600" cy="1200329"/>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The exact value of the eigenvalue is </a:t>
            </a: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the corresponding eigenvector is</a:t>
            </a:r>
          </a:p>
        </p:txBody>
      </p:sp>
      <p:sp>
        <p:nvSpPr>
          <p:cNvPr id="2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8" name="Object 27"/>
          <p:cNvGraphicFramePr>
            <a:graphicFrameLocks noChangeAspect="1"/>
          </p:cNvGraphicFramePr>
          <p:nvPr>
            <p:extLst>
              <p:ext uri="{D42A27DB-BD31-4B8C-83A1-F6EECF244321}">
                <p14:modId xmlns:p14="http://schemas.microsoft.com/office/powerpoint/2010/main" val="1644664330"/>
              </p:ext>
            </p:extLst>
          </p:nvPr>
        </p:nvGraphicFramePr>
        <p:xfrm>
          <a:off x="2346960" y="3352800"/>
          <a:ext cx="1386840" cy="1143000"/>
        </p:xfrm>
        <a:graphic>
          <a:graphicData uri="http://schemas.openxmlformats.org/presentationml/2006/ole">
            <mc:AlternateContent xmlns:mc="http://schemas.openxmlformats.org/markup-compatibility/2006">
              <mc:Choice xmlns:v="urn:schemas-microsoft-com:vml" Requires="v">
                <p:oleObj spid="_x0000_s64522" name="Equation" r:id="rId5" imgW="863225" imgH="710891" progId="Equation.3">
                  <p:embed/>
                </p:oleObj>
              </mc:Choice>
              <mc:Fallback>
                <p:oleObj name="Equation" r:id="rId5" imgW="863225" imgH="710891"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46960" y="3352800"/>
                        <a:ext cx="1386840" cy="1143000"/>
                      </a:xfrm>
                      <a:prstGeom prst="rect">
                        <a:avLst/>
                      </a:prstGeom>
                      <a:noFill/>
                    </p:spPr>
                  </p:pic>
                </p:oleObj>
              </mc:Fallback>
            </mc:AlternateContent>
          </a:graphicData>
        </a:graphic>
      </p:graphicFrame>
    </p:spTree>
    <p:extLst>
      <p:ext uri="{BB962C8B-B14F-4D97-AF65-F5344CB8AC3E}">
        <p14:creationId xmlns:p14="http://schemas.microsoft.com/office/powerpoint/2010/main" val="40697517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5448"/>
            <a:ext cx="8229600" cy="1252728"/>
          </a:xfrm>
        </p:spPr>
        <p:txBody>
          <a:bodyPr/>
          <a:lstStyle/>
          <a:p>
            <a:pPr>
              <a:defRPr/>
            </a:pPr>
            <a:r>
              <a:rPr lang="en-US" dirty="0" err="1" smtClean="0">
                <a:latin typeface="+mj-lt"/>
              </a:rPr>
              <a:t>Keyterms</a:t>
            </a:r>
            <a:endParaRPr lang="en-US" dirty="0">
              <a:latin typeface="+mj-lt"/>
            </a:endParaRPr>
          </a:p>
        </p:txBody>
      </p:sp>
      <p:sp>
        <p:nvSpPr>
          <p:cNvPr id="1127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2"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273"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 name="Rectangle 5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3" name="Rectangle 22"/>
          <p:cNvSpPr/>
          <p:nvPr/>
        </p:nvSpPr>
        <p:spPr>
          <a:xfrm>
            <a:off x="609600" y="2286000"/>
            <a:ext cx="4572000" cy="923330"/>
          </a:xfrm>
          <a:prstGeom prst="rect">
            <a:avLst/>
          </a:prstGeom>
        </p:spPr>
        <p:txBody>
          <a:bodyPr>
            <a:spAutoFit/>
          </a:bodyPr>
          <a:lstStyle/>
          <a:p>
            <a:r>
              <a:rPr lang="en-US" i="1" dirty="0" smtClean="0">
                <a:latin typeface="Times New Roman" panose="02020603050405020304" pitchFamily="18" charset="0"/>
                <a:cs typeface="Times New Roman" panose="02020603050405020304" pitchFamily="18" charset="0"/>
              </a:rPr>
              <a:t>Eigenvalue</a:t>
            </a:r>
            <a:endParaRPr lang="en-US" dirty="0">
              <a:latin typeface="Times New Roman" panose="02020603050405020304" pitchFamily="18" charset="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rPr>
              <a:t>Eigenvectors</a:t>
            </a:r>
            <a:endParaRPr lang="en-US" dirty="0">
              <a:latin typeface="Times New Roman" panose="02020603050405020304" pitchFamily="18" charset="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rPr>
              <a:t>Power method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1498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mj-lt"/>
              </a:rPr>
              <a:t>Physical example</a:t>
            </a:r>
            <a:endParaRPr lang="en-US" dirty="0">
              <a:latin typeface="+mj-lt"/>
            </a:endParaRPr>
          </a:p>
        </p:txBody>
      </p:sp>
      <mc:AlternateContent xmlns:mc="http://schemas.openxmlformats.org/markup-compatibility/2006" xmlns:a14="http://schemas.microsoft.com/office/drawing/2010/main">
        <mc:Choice Requires="a14">
          <p:sp>
            <p:nvSpPr>
              <p:cNvPr id="2053" name="Rectangle 3"/>
              <p:cNvSpPr>
                <a:spLocks noChangeArrowheads="1"/>
              </p:cNvSpPr>
              <p:nvPr/>
            </p:nvSpPr>
            <p:spPr bwMode="auto">
              <a:xfrm>
                <a:off x="533400" y="1752600"/>
                <a:ext cx="7391400" cy="42473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b="1" dirty="0" smtClean="0">
                    <a:latin typeface="Times New Roman" panose="02020603050405020304" pitchFamily="18" charset="0"/>
                    <a:cs typeface="Times New Roman" panose="02020603050405020304" pitchFamily="18" charset="0"/>
                  </a:rPr>
                  <a:t>Can you give me a physical example application of eigenvalues and eigenvectors?</a:t>
                </a:r>
              </a:p>
              <a:p>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Look at the spring-mass system as shown in the picture below</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Assume each of the two mass-displacements to be denoted by </a:t>
                </a:r>
                <a14:m>
                  <m:oMath xmlns:m="http://schemas.openxmlformats.org/officeDocument/2006/math">
                    <m:sSub>
                      <m:sSubPr>
                        <m:ctrlPr>
                          <a:rPr lang="en-US" i="1" smtClean="0">
                            <a:latin typeface="Cambria Math"/>
                            <a:cs typeface="Times New Roman" panose="02020603050405020304" pitchFamily="18" charset="0"/>
                          </a:rPr>
                        </m:ctrlPr>
                      </m:sSubPr>
                      <m:e>
                        <m:r>
                          <a:rPr lang="en-US" b="0" i="1" smtClean="0">
                            <a:latin typeface="Cambria Math"/>
                            <a:cs typeface="Times New Roman" panose="02020603050405020304" pitchFamily="18" charset="0"/>
                          </a:rPr>
                          <m:t>𝑥</m:t>
                        </m:r>
                      </m:e>
                      <m:sub>
                        <m:r>
                          <a:rPr lang="en-US" b="0" i="1" smtClean="0">
                            <a:latin typeface="Cambria Math"/>
                            <a:cs typeface="Times New Roman" panose="02020603050405020304" pitchFamily="18" charset="0"/>
                          </a:rPr>
                          <m:t>1</m:t>
                        </m:r>
                      </m:sub>
                    </m:sSub>
                  </m:oMath>
                </a14:m>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a:t>
                </a:r>
                <a14:m>
                  <m:oMath xmlns:m="http://schemas.openxmlformats.org/officeDocument/2006/math">
                    <m:sSub>
                      <m:sSubPr>
                        <m:ctrlPr>
                          <a:rPr lang="en-US" i="1">
                            <a:latin typeface="Cambria Math"/>
                            <a:cs typeface="Times New Roman" panose="02020603050405020304" pitchFamily="18" charset="0"/>
                          </a:rPr>
                        </m:ctrlPr>
                      </m:sSubPr>
                      <m:e>
                        <m:r>
                          <a:rPr lang="en-US" i="1">
                            <a:latin typeface="Cambria Math"/>
                            <a:cs typeface="Times New Roman" panose="02020603050405020304" pitchFamily="18" charset="0"/>
                          </a:rPr>
                          <m:t>𝑥</m:t>
                        </m:r>
                      </m:e>
                      <m:sub>
                        <m:r>
                          <a:rPr lang="en-US" b="0" i="1" smtClean="0">
                            <a:latin typeface="Cambria Math"/>
                            <a:cs typeface="Times New Roman" panose="02020603050405020304" pitchFamily="18" charset="0"/>
                          </a:rPr>
                          <m:t>2</m:t>
                        </m:r>
                      </m:sub>
                    </m:sSub>
                  </m:oMath>
                </a14:m>
                <a:r>
                  <a:rPr lang="en-US" dirty="0">
                    <a:latin typeface="Times New Roman" panose="02020603050405020304" pitchFamily="18" charset="0"/>
                    <a:cs typeface="Times New Roman" panose="02020603050405020304" pitchFamily="18" charset="0"/>
                  </a:rPr>
                  <a:t>, and let us assume each spring has the same spring constant </a:t>
                </a:r>
                <a14:m>
                  <m:oMath xmlns:m="http://schemas.openxmlformats.org/officeDocument/2006/math">
                    <m:r>
                      <a:rPr lang="en-US" b="0" i="1" smtClean="0">
                        <a:latin typeface="Cambria Math"/>
                        <a:cs typeface="Times New Roman" panose="02020603050405020304" pitchFamily="18" charset="0"/>
                      </a:rPr>
                      <m:t>𝑘</m:t>
                    </m:r>
                  </m:oMath>
                </a14:m>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p:txBody>
          </p:sp>
        </mc:Choice>
        <mc:Fallback xmlns="">
          <p:sp>
            <p:nvSpPr>
              <p:cNvPr id="2053" name="Rectangle 3"/>
              <p:cNvSpPr>
                <a:spLocks noRot="1" noChangeAspect="1" noMove="1" noResize="1" noEditPoints="1" noAdjustHandles="1" noChangeArrowheads="1" noChangeShapeType="1" noTextEdit="1"/>
              </p:cNvSpPr>
              <p:nvPr/>
            </p:nvSpPr>
            <p:spPr bwMode="auto">
              <a:xfrm>
                <a:off x="533400" y="1752600"/>
                <a:ext cx="7391400" cy="4247317"/>
              </a:xfrm>
              <a:prstGeom prst="rect">
                <a:avLst/>
              </a:prstGeom>
              <a:blipFill rotWithShape="1">
                <a:blip r:embed="rId3"/>
                <a:stretch>
                  <a:fillRect l="-743" t="-71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205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05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057" name="Rectangle 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058" name="Rectangle 1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nvGrpSpPr>
          <p:cNvPr id="3" name="Group 15"/>
          <p:cNvGrpSpPr>
            <a:grpSpLocks/>
          </p:cNvGrpSpPr>
          <p:nvPr/>
        </p:nvGrpSpPr>
        <p:grpSpPr bwMode="auto">
          <a:xfrm>
            <a:off x="1885950" y="3467100"/>
            <a:ext cx="4457700" cy="1190625"/>
            <a:chOff x="2700" y="11985"/>
            <a:chExt cx="7020" cy="1875"/>
          </a:xfrm>
        </p:grpSpPr>
        <p:sp>
          <p:nvSpPr>
            <p:cNvPr id="4" name="Text Box 16"/>
            <p:cNvSpPr txBox="1">
              <a:spLocks noChangeArrowheads="1"/>
            </p:cNvSpPr>
            <p:nvPr/>
          </p:nvSpPr>
          <p:spPr bwMode="auto">
            <a:xfrm>
              <a:off x="5760" y="13320"/>
              <a:ext cx="540" cy="540"/>
            </a:xfrm>
            <a:prstGeom prst="rect">
              <a:avLst/>
            </a:prstGeom>
            <a:solidFill>
              <a:srgbClr val="FFFFFF">
                <a:alpha val="5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en-US" sz="1400" b="0" i="0" u="none" strike="noStrike" cap="none" normalizeH="0" baseline="0" dirty="0" smtClean="0">
                  <a:ln>
                    <a:noFill/>
                  </a:ln>
                  <a:solidFill>
                    <a:schemeClr val="tx1"/>
                  </a:solidFill>
                  <a:effectLst/>
                  <a:latin typeface="Calibri" pitchFamily="34" charset="0"/>
                  <a:cs typeface="Arial" pitchFamily="34" charset="0"/>
                </a:rPr>
                <a:t>x</a:t>
              </a:r>
              <a:r>
                <a:rPr kumimoji="0" lang="en-US" altLang="en-US" sz="1400" b="0" i="0" u="none" strike="noStrike" cap="none" normalizeH="0" baseline="-25000" dirty="0" smtClean="0">
                  <a:ln>
                    <a:noFill/>
                  </a:ln>
                  <a:solidFill>
                    <a:schemeClr val="tx1"/>
                  </a:solidFill>
                  <a:effectLst/>
                  <a:latin typeface="Calibri" pitchFamily="34" charset="0"/>
                  <a:cs typeface="Arial" pitchFamily="34" charset="0"/>
                </a:rPr>
                <a:t>1</a:t>
              </a:r>
              <a:endParaRPr kumimoji="0" lang="en-US" altLang="en-US" sz="1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5" name="Group 17"/>
            <p:cNvGrpSpPr>
              <a:grpSpLocks/>
            </p:cNvGrpSpPr>
            <p:nvPr/>
          </p:nvGrpSpPr>
          <p:grpSpPr bwMode="auto">
            <a:xfrm>
              <a:off x="2700" y="11985"/>
              <a:ext cx="7020" cy="1875"/>
              <a:chOff x="2520" y="12525"/>
              <a:chExt cx="7020" cy="1875"/>
            </a:xfrm>
          </p:grpSpPr>
          <p:sp>
            <p:nvSpPr>
              <p:cNvPr id="6" name="Line 18"/>
              <p:cNvSpPr>
                <a:spLocks noChangeShapeType="1"/>
              </p:cNvSpPr>
              <p:nvPr/>
            </p:nvSpPr>
            <p:spPr bwMode="auto">
              <a:xfrm>
                <a:off x="2520" y="12600"/>
                <a:ext cx="0" cy="108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7" name="Group 19"/>
              <p:cNvGrpSpPr>
                <a:grpSpLocks/>
              </p:cNvGrpSpPr>
              <p:nvPr/>
            </p:nvGrpSpPr>
            <p:grpSpPr bwMode="auto">
              <a:xfrm>
                <a:off x="2520" y="12960"/>
                <a:ext cx="1440" cy="180"/>
                <a:chOff x="2520" y="12960"/>
                <a:chExt cx="1440" cy="180"/>
              </a:xfrm>
            </p:grpSpPr>
            <p:sp>
              <p:nvSpPr>
                <p:cNvPr id="25" name="Line 20"/>
                <p:cNvSpPr>
                  <a:spLocks noChangeShapeType="1"/>
                </p:cNvSpPr>
                <p:nvPr/>
              </p:nvSpPr>
              <p:spPr bwMode="auto">
                <a:xfrm flipV="1">
                  <a:off x="2520" y="12960"/>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Line 21"/>
                <p:cNvSpPr>
                  <a:spLocks noChangeShapeType="1"/>
                </p:cNvSpPr>
                <p:nvPr/>
              </p:nvSpPr>
              <p:spPr bwMode="auto">
                <a:xfrm>
                  <a:off x="2700" y="12960"/>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Line 22"/>
                <p:cNvSpPr>
                  <a:spLocks noChangeShapeType="1"/>
                </p:cNvSpPr>
                <p:nvPr/>
              </p:nvSpPr>
              <p:spPr bwMode="auto">
                <a:xfrm flipV="1">
                  <a:off x="2880" y="12960"/>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Line 23"/>
                <p:cNvSpPr>
                  <a:spLocks noChangeShapeType="1"/>
                </p:cNvSpPr>
                <p:nvPr/>
              </p:nvSpPr>
              <p:spPr bwMode="auto">
                <a:xfrm>
                  <a:off x="3060" y="12960"/>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Line 24"/>
                <p:cNvSpPr>
                  <a:spLocks noChangeShapeType="1"/>
                </p:cNvSpPr>
                <p:nvPr/>
              </p:nvSpPr>
              <p:spPr bwMode="auto">
                <a:xfrm flipV="1">
                  <a:off x="3240" y="12960"/>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Line 25"/>
                <p:cNvSpPr>
                  <a:spLocks noChangeShapeType="1"/>
                </p:cNvSpPr>
                <p:nvPr/>
              </p:nvSpPr>
              <p:spPr bwMode="auto">
                <a:xfrm>
                  <a:off x="3420" y="12960"/>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Line 26"/>
                <p:cNvSpPr>
                  <a:spLocks noChangeShapeType="1"/>
                </p:cNvSpPr>
                <p:nvPr/>
              </p:nvSpPr>
              <p:spPr bwMode="auto">
                <a:xfrm flipV="1">
                  <a:off x="3600" y="12960"/>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48" name="Line 27"/>
                <p:cNvSpPr>
                  <a:spLocks noChangeShapeType="1"/>
                </p:cNvSpPr>
                <p:nvPr/>
              </p:nvSpPr>
              <p:spPr bwMode="auto">
                <a:xfrm>
                  <a:off x="3780" y="12960"/>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8" name="Line 28"/>
              <p:cNvSpPr>
                <a:spLocks noChangeShapeType="1"/>
              </p:cNvSpPr>
              <p:nvPr/>
            </p:nvSpPr>
            <p:spPr bwMode="auto">
              <a:xfrm>
                <a:off x="2520" y="13680"/>
                <a:ext cx="7020"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9" name="Group 29"/>
              <p:cNvGrpSpPr>
                <a:grpSpLocks/>
              </p:cNvGrpSpPr>
              <p:nvPr/>
            </p:nvGrpSpPr>
            <p:grpSpPr bwMode="auto">
              <a:xfrm>
                <a:off x="4680" y="12960"/>
                <a:ext cx="1440" cy="180"/>
                <a:chOff x="2520" y="12960"/>
                <a:chExt cx="1440" cy="180"/>
              </a:xfrm>
            </p:grpSpPr>
            <p:sp>
              <p:nvSpPr>
                <p:cNvPr id="17" name="Line 30"/>
                <p:cNvSpPr>
                  <a:spLocks noChangeShapeType="1"/>
                </p:cNvSpPr>
                <p:nvPr/>
              </p:nvSpPr>
              <p:spPr bwMode="auto">
                <a:xfrm flipV="1">
                  <a:off x="2520" y="12960"/>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Line 31"/>
                <p:cNvSpPr>
                  <a:spLocks noChangeShapeType="1"/>
                </p:cNvSpPr>
                <p:nvPr/>
              </p:nvSpPr>
              <p:spPr bwMode="auto">
                <a:xfrm>
                  <a:off x="2700" y="12960"/>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Line 32"/>
                <p:cNvSpPr>
                  <a:spLocks noChangeShapeType="1"/>
                </p:cNvSpPr>
                <p:nvPr/>
              </p:nvSpPr>
              <p:spPr bwMode="auto">
                <a:xfrm flipV="1">
                  <a:off x="2880" y="12960"/>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Line 33"/>
                <p:cNvSpPr>
                  <a:spLocks noChangeShapeType="1"/>
                </p:cNvSpPr>
                <p:nvPr/>
              </p:nvSpPr>
              <p:spPr bwMode="auto">
                <a:xfrm>
                  <a:off x="3060" y="12960"/>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Line 34"/>
                <p:cNvSpPr>
                  <a:spLocks noChangeShapeType="1"/>
                </p:cNvSpPr>
                <p:nvPr/>
              </p:nvSpPr>
              <p:spPr bwMode="auto">
                <a:xfrm flipV="1">
                  <a:off x="3240" y="12960"/>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Line 35"/>
                <p:cNvSpPr>
                  <a:spLocks noChangeShapeType="1"/>
                </p:cNvSpPr>
                <p:nvPr/>
              </p:nvSpPr>
              <p:spPr bwMode="auto">
                <a:xfrm>
                  <a:off x="3420" y="12960"/>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Line 36"/>
                <p:cNvSpPr>
                  <a:spLocks noChangeShapeType="1"/>
                </p:cNvSpPr>
                <p:nvPr/>
              </p:nvSpPr>
              <p:spPr bwMode="auto">
                <a:xfrm flipV="1">
                  <a:off x="3600" y="12960"/>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Line 37"/>
                <p:cNvSpPr>
                  <a:spLocks noChangeShapeType="1"/>
                </p:cNvSpPr>
                <p:nvPr/>
              </p:nvSpPr>
              <p:spPr bwMode="auto">
                <a:xfrm>
                  <a:off x="3780" y="12960"/>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0" name="Line 38"/>
              <p:cNvSpPr>
                <a:spLocks noChangeShapeType="1"/>
              </p:cNvSpPr>
              <p:nvPr/>
            </p:nvSpPr>
            <p:spPr bwMode="auto">
              <a:xfrm>
                <a:off x="4500" y="13956"/>
                <a:ext cx="0" cy="26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39"/>
              <p:cNvSpPr>
                <a:spLocks noChangeShapeType="1"/>
              </p:cNvSpPr>
              <p:nvPr/>
            </p:nvSpPr>
            <p:spPr bwMode="auto">
              <a:xfrm>
                <a:off x="7020" y="13956"/>
                <a:ext cx="0" cy="26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40"/>
              <p:cNvSpPr>
                <a:spLocks noChangeShapeType="1"/>
              </p:cNvSpPr>
              <p:nvPr/>
            </p:nvSpPr>
            <p:spPr bwMode="auto">
              <a:xfrm>
                <a:off x="4500" y="14136"/>
                <a:ext cx="108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Line 41"/>
              <p:cNvSpPr>
                <a:spLocks noChangeShapeType="1"/>
              </p:cNvSpPr>
              <p:nvPr/>
            </p:nvSpPr>
            <p:spPr bwMode="auto">
              <a:xfrm>
                <a:off x="7020" y="14136"/>
                <a:ext cx="108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Text Box 42"/>
              <p:cNvSpPr txBox="1">
                <a:spLocks noChangeArrowheads="1"/>
              </p:cNvSpPr>
              <p:nvPr/>
            </p:nvSpPr>
            <p:spPr bwMode="auto">
              <a:xfrm>
                <a:off x="8100" y="13860"/>
                <a:ext cx="540" cy="5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en-US" sz="1400" b="0" i="0" u="none" strike="noStrike" cap="none" normalizeH="0" baseline="0" dirty="0" smtClean="0">
                    <a:ln>
                      <a:noFill/>
                    </a:ln>
                    <a:solidFill>
                      <a:schemeClr val="tx1"/>
                    </a:solidFill>
                    <a:effectLst/>
                    <a:latin typeface="Calibri" pitchFamily="34" charset="0"/>
                    <a:cs typeface="Arial" pitchFamily="34" charset="0"/>
                  </a:rPr>
                  <a:t>x</a:t>
                </a:r>
                <a:r>
                  <a:rPr kumimoji="0" lang="en-US" altLang="en-US" sz="1400" b="0" i="0" u="none" strike="noStrike" cap="none" normalizeH="0" baseline="-25000" dirty="0" smtClean="0">
                    <a:ln>
                      <a:noFill/>
                    </a:ln>
                    <a:solidFill>
                      <a:schemeClr val="tx1"/>
                    </a:solidFill>
                    <a:effectLst/>
                    <a:latin typeface="Calibri" pitchFamily="34" charset="0"/>
                    <a:cs typeface="Arial" pitchFamily="34" charset="0"/>
                  </a:rPr>
                  <a:t>2</a:t>
                </a:r>
                <a:endParaRPr kumimoji="0" lang="en-US" alt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Text Box 43"/>
              <p:cNvSpPr txBox="1">
                <a:spLocks noChangeArrowheads="1"/>
              </p:cNvSpPr>
              <p:nvPr/>
            </p:nvSpPr>
            <p:spPr bwMode="auto">
              <a:xfrm>
                <a:off x="3960" y="12585"/>
                <a:ext cx="720" cy="9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n-US" altLang="en-US" sz="1100" dirty="0">
                    <a:latin typeface="Times New Roman" pitchFamily="18" charset="0"/>
                    <a:cs typeface="Arial" pitchFamily="34" charset="0"/>
                  </a:rPr>
                  <a:t/>
                </a:r>
                <a:br>
                  <a:rPr lang="en-US" altLang="en-US" sz="1100" dirty="0">
                    <a:latin typeface="Times New Roman" pitchFamily="18" charset="0"/>
                    <a:cs typeface="Arial" pitchFamily="34" charset="0"/>
                  </a:rPr>
                </a:br>
                <a:r>
                  <a:rPr kumimoji="0" lang="en-US" altLang="en-US" sz="1400" b="0" i="1" u="none" strike="noStrike" cap="none" normalizeH="0" baseline="0" dirty="0" smtClean="0">
                    <a:ln>
                      <a:noFill/>
                    </a:ln>
                    <a:solidFill>
                      <a:schemeClr val="tx1"/>
                    </a:solidFill>
                    <a:effectLst/>
                    <a:latin typeface="Calibri" pitchFamily="34" charset="0"/>
                    <a:cs typeface="Arial" pitchFamily="34" charset="0"/>
                  </a:rPr>
                  <a:t>m</a:t>
                </a:r>
                <a:r>
                  <a:rPr kumimoji="0" lang="en-US" altLang="en-US" sz="1400" b="0" i="1" u="none" strike="noStrike" cap="none" normalizeH="0" baseline="-25000" dirty="0" smtClean="0">
                    <a:ln>
                      <a:noFill/>
                    </a:ln>
                    <a:solidFill>
                      <a:schemeClr val="tx1"/>
                    </a:solidFill>
                    <a:effectLst/>
                    <a:latin typeface="Calibri" pitchFamily="34" charset="0"/>
                    <a:cs typeface="Arial" pitchFamily="34" charset="0"/>
                  </a:rPr>
                  <a:t>1</a:t>
                </a:r>
                <a:endParaRPr kumimoji="0" lang="en-US" alt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Text Box 44"/>
              <p:cNvSpPr txBox="1">
                <a:spLocks noChangeArrowheads="1"/>
              </p:cNvSpPr>
              <p:nvPr/>
            </p:nvSpPr>
            <p:spPr bwMode="auto">
              <a:xfrm>
                <a:off x="6270" y="12525"/>
                <a:ext cx="1440" cy="9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n-US" altLang="en-US" sz="1100" dirty="0">
                    <a:latin typeface="Times New Roman" pitchFamily="18" charset="0"/>
                    <a:cs typeface="Arial" pitchFamily="34" charset="0"/>
                  </a:rPr>
                  <a:t/>
                </a:r>
                <a:br>
                  <a:rPr lang="en-US" altLang="en-US" sz="1100" dirty="0">
                    <a:latin typeface="Times New Roman" pitchFamily="18" charset="0"/>
                    <a:cs typeface="Arial" pitchFamily="34" charset="0"/>
                  </a:rPr>
                </a:br>
                <a:r>
                  <a:rPr kumimoji="0" lang="en-US" altLang="en-US" sz="1400" b="0" i="1" u="none" strike="noStrike" cap="none" normalizeH="0" baseline="0" dirty="0" smtClean="0">
                    <a:ln>
                      <a:noFill/>
                    </a:ln>
                    <a:solidFill>
                      <a:schemeClr val="tx1"/>
                    </a:solidFill>
                    <a:effectLst/>
                    <a:latin typeface="Calibri" pitchFamily="34" charset="0"/>
                    <a:cs typeface="Arial" pitchFamily="34" charset="0"/>
                  </a:rPr>
                  <a:t>m</a:t>
                </a:r>
                <a:r>
                  <a:rPr kumimoji="0" lang="en-US" altLang="en-US" sz="1400" b="0" i="1" u="none" strike="noStrike" cap="none" normalizeH="0" baseline="-25000" dirty="0" smtClean="0">
                    <a:ln>
                      <a:noFill/>
                    </a:ln>
                    <a:solidFill>
                      <a:schemeClr val="tx1"/>
                    </a:solidFill>
                    <a:effectLst/>
                    <a:latin typeface="Calibri" pitchFamily="34" charset="0"/>
                    <a:cs typeface="Arial" pitchFamily="34" charset="0"/>
                  </a:rPr>
                  <a:t>2</a:t>
                </a:r>
                <a:endParaRPr kumimoji="0" lang="en-US" altLang="en-US" sz="1400" b="0"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2059" name="Rectangle 2058"/>
          <p:cNvSpPr/>
          <p:nvPr/>
        </p:nvSpPr>
        <p:spPr>
          <a:xfrm>
            <a:off x="1764285" y="3514725"/>
            <a:ext cx="357630" cy="307777"/>
          </a:xfrm>
          <a:prstGeom prst="rect">
            <a:avLst/>
          </a:prstGeom>
        </p:spPr>
        <p:txBody>
          <a:bodyPr wrap="square">
            <a:spAutoFit/>
          </a:bodyPr>
          <a:lstStyle/>
          <a:p>
            <a:pPr lvl="1"/>
            <a:r>
              <a:rPr lang="en-US" sz="1400" i="1" dirty="0">
                <a:latin typeface="Times New Roman" panose="02020603050405020304" pitchFamily="18" charset="0"/>
                <a:cs typeface="Times New Roman" panose="02020603050405020304" pitchFamily="18" charset="0"/>
              </a:rPr>
              <a:t>k</a:t>
            </a:r>
            <a:endParaRPr lang="en-US" sz="1400" dirty="0">
              <a:latin typeface="Times New Roman" panose="02020603050405020304" pitchFamily="18" charset="0"/>
              <a:cs typeface="Times New Roman" panose="02020603050405020304" pitchFamily="18" charset="0"/>
            </a:endParaRPr>
          </a:p>
        </p:txBody>
      </p:sp>
      <p:sp>
        <p:nvSpPr>
          <p:cNvPr id="44" name="Rectangle 43"/>
          <p:cNvSpPr/>
          <p:nvPr/>
        </p:nvSpPr>
        <p:spPr>
          <a:xfrm>
            <a:off x="3071370" y="3505200"/>
            <a:ext cx="357630" cy="307777"/>
          </a:xfrm>
          <a:prstGeom prst="rect">
            <a:avLst/>
          </a:prstGeom>
        </p:spPr>
        <p:txBody>
          <a:bodyPr wrap="square">
            <a:spAutoFit/>
          </a:bodyPr>
          <a:lstStyle/>
          <a:p>
            <a:pPr lvl="1"/>
            <a:r>
              <a:rPr lang="en-US" sz="1400" i="1" dirty="0">
                <a:latin typeface="Times New Roman" panose="02020603050405020304" pitchFamily="18" charset="0"/>
                <a:cs typeface="Times New Roman" panose="02020603050405020304" pitchFamily="18" charset="0"/>
              </a:rPr>
              <a:t>k</a:t>
            </a:r>
            <a:endParaRPr lang="en-US" sz="1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2728"/>
          </a:xfrm>
        </p:spPr>
        <p:txBody>
          <a:bodyPr/>
          <a:lstStyle/>
          <a:p>
            <a:pPr>
              <a:defRPr/>
            </a:pPr>
            <a:r>
              <a:rPr lang="en-US" dirty="0" smtClean="0">
                <a:latin typeface="+mj-lt"/>
              </a:rPr>
              <a:t>Physical example (cont.)</a:t>
            </a:r>
            <a:endParaRPr lang="en-US" dirty="0">
              <a:latin typeface="+mj-lt"/>
            </a:endParaRPr>
          </a:p>
        </p:txBody>
      </p:sp>
      <p:sp>
        <p:nvSpPr>
          <p:cNvPr id="307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80"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81"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82" name="Rectangle 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83" name="Rectangle 1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84" name="Rectangle 1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 name="Rectangle 2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617499457"/>
              </p:ext>
            </p:extLst>
          </p:nvPr>
        </p:nvGraphicFramePr>
        <p:xfrm>
          <a:off x="1055618" y="2362199"/>
          <a:ext cx="2449582" cy="623015"/>
        </p:xfrm>
        <a:graphic>
          <a:graphicData uri="http://schemas.openxmlformats.org/presentationml/2006/ole">
            <mc:AlternateContent xmlns:mc="http://schemas.openxmlformats.org/markup-compatibility/2006">
              <mc:Choice xmlns:v="urn:schemas-microsoft-com:vml" Requires="v">
                <p:oleObj spid="_x0000_s3234" name="Equation" r:id="rId4" imgW="1651000" imgH="419100" progId="Equation.3">
                  <p:embed/>
                </p:oleObj>
              </mc:Choice>
              <mc:Fallback>
                <p:oleObj name="Equation" r:id="rId4" imgW="1651000" imgH="419100" progId="Equation.3">
                  <p:embed/>
                  <p:pic>
                    <p:nvPicPr>
                      <p:cNvPr id="0" name="Object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5618" y="2362199"/>
                        <a:ext cx="2449582" cy="623015"/>
                      </a:xfrm>
                      <a:prstGeom prst="rect">
                        <a:avLst/>
                      </a:prstGeom>
                      <a:noFill/>
                      <a:extLst/>
                    </p:spPr>
                  </p:pic>
                </p:oleObj>
              </mc:Fallback>
            </mc:AlternateContent>
          </a:graphicData>
        </a:graphic>
      </p:graphicFrame>
      <p:sp>
        <p:nvSpPr>
          <p:cNvPr id="4" name="Rectangle 3"/>
          <p:cNvSpPr/>
          <p:nvPr/>
        </p:nvSpPr>
        <p:spPr>
          <a:xfrm>
            <a:off x="533400" y="1563469"/>
            <a:ext cx="7696200"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Then by applying Newton’s 2</a:t>
            </a:r>
            <a:r>
              <a:rPr lang="en-US" baseline="30000" dirty="0">
                <a:latin typeface="Times New Roman" panose="02020603050405020304" pitchFamily="18" charset="0"/>
                <a:cs typeface="Times New Roman" panose="02020603050405020304" pitchFamily="18" charset="0"/>
              </a:rPr>
              <a:t>nd</a:t>
            </a:r>
            <a:r>
              <a:rPr lang="en-US" dirty="0">
                <a:latin typeface="Times New Roman" panose="02020603050405020304" pitchFamily="18" charset="0"/>
                <a:cs typeface="Times New Roman" panose="02020603050405020304" pitchFamily="18" charset="0"/>
              </a:rPr>
              <a:t> and 3</a:t>
            </a:r>
            <a:r>
              <a:rPr lang="en-US" baseline="30000" dirty="0">
                <a:latin typeface="Times New Roman" panose="02020603050405020304" pitchFamily="18" charset="0"/>
                <a:cs typeface="Times New Roman" panose="02020603050405020304" pitchFamily="18" charset="0"/>
              </a:rPr>
              <a:t>rd</a:t>
            </a:r>
            <a:r>
              <a:rPr lang="en-US" dirty="0">
                <a:latin typeface="Times New Roman" panose="02020603050405020304" pitchFamily="18" charset="0"/>
                <a:cs typeface="Times New Roman" panose="02020603050405020304" pitchFamily="18" charset="0"/>
              </a:rPr>
              <a:t> law of motion to develop a force-balance for each mass we </a:t>
            </a:r>
            <a:r>
              <a:rPr lang="en-US" dirty="0" smtClean="0">
                <a:latin typeface="Times New Roman" panose="02020603050405020304" pitchFamily="18" charset="0"/>
                <a:cs typeface="Times New Roman" panose="02020603050405020304" pitchFamily="18" charset="0"/>
              </a:rPr>
              <a:t>have</a:t>
            </a:r>
          </a:p>
        </p:txBody>
      </p:sp>
      <p:sp>
        <p:nvSpPr>
          <p:cNvPr id="7" name="Rectangle 2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2294527181"/>
              </p:ext>
            </p:extLst>
          </p:nvPr>
        </p:nvGraphicFramePr>
        <p:xfrm>
          <a:off x="4956314" y="2362199"/>
          <a:ext cx="2038959" cy="623015"/>
        </p:xfrm>
        <a:graphic>
          <a:graphicData uri="http://schemas.openxmlformats.org/presentationml/2006/ole">
            <mc:AlternateContent xmlns:mc="http://schemas.openxmlformats.org/markup-compatibility/2006">
              <mc:Choice xmlns:v="urn:schemas-microsoft-com:vml" Requires="v">
                <p:oleObj spid="_x0000_s3235" name="Equation" r:id="rId6" imgW="1371600" imgH="419100" progId="Equation.3">
                  <p:embed/>
                </p:oleObj>
              </mc:Choice>
              <mc:Fallback>
                <p:oleObj name="Equation" r:id="rId6" imgW="1371600" imgH="419100" progId="Equation.3">
                  <p:embed/>
                  <p:pic>
                    <p:nvPicPr>
                      <p:cNvPr id="0" name="Object 2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56314" y="2362199"/>
                        <a:ext cx="2038959" cy="623015"/>
                      </a:xfrm>
                      <a:prstGeom prst="rect">
                        <a:avLst/>
                      </a:prstGeom>
                      <a:noFill/>
                    </p:spPr>
                  </p:pic>
                </p:oleObj>
              </mc:Fallback>
            </mc:AlternateContent>
          </a:graphicData>
        </a:graphic>
      </p:graphicFrame>
      <p:sp>
        <p:nvSpPr>
          <p:cNvPr id="9" name="TextBox 8"/>
          <p:cNvSpPr txBox="1"/>
          <p:nvPr/>
        </p:nvSpPr>
        <p:spPr>
          <a:xfrm>
            <a:off x="609600" y="3314700"/>
            <a:ext cx="3810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Rewriting the equations, we have</a:t>
            </a:r>
            <a:endParaRPr lang="en-US" dirty="0">
              <a:latin typeface="Times New Roman" pitchFamily="18" charset="0"/>
              <a:cs typeface="Times New Roman" pitchFamily="18" charset="0"/>
            </a:endParaRPr>
          </a:p>
        </p:txBody>
      </p:sp>
      <p:sp>
        <p:nvSpPr>
          <p:cNvPr id="10" name="Rectangle 2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1525386865"/>
              </p:ext>
            </p:extLst>
          </p:nvPr>
        </p:nvGraphicFramePr>
        <p:xfrm>
          <a:off x="1066800" y="3796585"/>
          <a:ext cx="2534538" cy="623015"/>
        </p:xfrm>
        <a:graphic>
          <a:graphicData uri="http://schemas.openxmlformats.org/presentationml/2006/ole">
            <mc:AlternateContent xmlns:mc="http://schemas.openxmlformats.org/markup-compatibility/2006">
              <mc:Choice xmlns:v="urn:schemas-microsoft-com:vml" Requires="v">
                <p:oleObj spid="_x0000_s3236" name="Equation" r:id="rId8" imgW="1701800" imgH="419100" progId="Equation.3">
                  <p:embed/>
                </p:oleObj>
              </mc:Choice>
              <mc:Fallback>
                <p:oleObj name="Equation" r:id="rId8" imgW="1701800" imgH="419100" progId="Equation.3">
                  <p:embed/>
                  <p:pic>
                    <p:nvPicPr>
                      <p:cNvPr id="0" name="Object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66800" y="3796585"/>
                        <a:ext cx="2534538" cy="623015"/>
                      </a:xfrm>
                      <a:prstGeom prst="rect">
                        <a:avLst/>
                      </a:prstGeom>
                      <a:noFill/>
                      <a:extLst/>
                    </p:spPr>
                  </p:pic>
                </p:oleObj>
              </mc:Fallback>
            </mc:AlternateContent>
          </a:graphicData>
        </a:graphic>
      </p:graphicFrame>
      <p:sp>
        <p:nvSpPr>
          <p:cNvPr id="12" name="Rectangle 3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652229695"/>
              </p:ext>
            </p:extLst>
          </p:nvPr>
        </p:nvGraphicFramePr>
        <p:xfrm>
          <a:off x="4956314" y="3796585"/>
          <a:ext cx="2208871" cy="623015"/>
        </p:xfrm>
        <a:graphic>
          <a:graphicData uri="http://schemas.openxmlformats.org/presentationml/2006/ole">
            <mc:AlternateContent xmlns:mc="http://schemas.openxmlformats.org/markup-compatibility/2006">
              <mc:Choice xmlns:v="urn:schemas-microsoft-com:vml" Requires="v">
                <p:oleObj spid="_x0000_s3237" name="Equation" r:id="rId10" imgW="1485900" imgH="419100" progId="Equation.3">
                  <p:embed/>
                </p:oleObj>
              </mc:Choice>
              <mc:Fallback>
                <p:oleObj name="Equation" r:id="rId10" imgW="1485900" imgH="419100" progId="Equation.3">
                  <p:embed/>
                  <p:pic>
                    <p:nvPicPr>
                      <p:cNvPr id="0" name="Object 3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956314" y="3796585"/>
                        <a:ext cx="2208871" cy="623015"/>
                      </a:xfrm>
                      <a:prstGeom prst="rect">
                        <a:avLst/>
                      </a:prstGeom>
                      <a:noFill/>
                      <a:extLst/>
                    </p:spPr>
                  </p:pic>
                </p:oleObj>
              </mc:Fallback>
            </mc:AlternateContent>
          </a:graphicData>
        </a:graphic>
      </p:graphicFrame>
      <p:sp>
        <p:nvSpPr>
          <p:cNvPr id="20" name="TextBox 19"/>
          <p:cNvSpPr txBox="1"/>
          <p:nvPr/>
        </p:nvSpPr>
        <p:spPr>
          <a:xfrm>
            <a:off x="600075" y="4800600"/>
            <a:ext cx="542925" cy="369332"/>
          </a:xfrm>
          <a:prstGeom prst="rect">
            <a:avLst/>
          </a:prstGeom>
          <a:noFill/>
        </p:spPr>
        <p:txBody>
          <a:bodyPr wrap="square" rtlCol="0">
            <a:spAutoFit/>
          </a:bodyPr>
          <a:lstStyle/>
          <a:p>
            <a:r>
              <a:rPr lang="en-US" dirty="0" smtClean="0">
                <a:latin typeface="Times New Roman" pitchFamily="18" charset="0"/>
                <a:cs typeface="Times New Roman" pitchFamily="18" charset="0"/>
              </a:rPr>
              <a:t>Let</a:t>
            </a:r>
            <a:endParaRPr lang="en-US" dirty="0">
              <a:latin typeface="Times New Roman" pitchFamily="18" charset="0"/>
              <a:cs typeface="Times New Roman" pitchFamily="18" charset="0"/>
            </a:endParaRPr>
          </a:p>
        </p:txBody>
      </p:sp>
      <p:sp>
        <p:nvSpPr>
          <p:cNvPr id="14" name="Rectangle 3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3135971558"/>
              </p:ext>
            </p:extLst>
          </p:nvPr>
        </p:nvGraphicFramePr>
        <p:xfrm>
          <a:off x="1060450" y="4841875"/>
          <a:ext cx="2262188" cy="339725"/>
        </p:xfrm>
        <a:graphic>
          <a:graphicData uri="http://schemas.openxmlformats.org/presentationml/2006/ole">
            <mc:AlternateContent xmlns:mc="http://schemas.openxmlformats.org/markup-compatibility/2006">
              <mc:Choice xmlns:v="urn:schemas-microsoft-com:vml" Requires="v">
                <p:oleObj spid="_x0000_s3238" name="Equation" r:id="rId12" imgW="1460160" imgH="215640" progId="Equation.3">
                  <p:embed/>
                </p:oleObj>
              </mc:Choice>
              <mc:Fallback>
                <p:oleObj name="Equation" r:id="rId12" imgW="1460160" imgH="215640" progId="Equation.3">
                  <p:embed/>
                  <p:pic>
                    <p:nvPicPr>
                      <p:cNvPr id="0" name="Object 32"/>
                      <p:cNvPicPr>
                        <a:picLocks noChangeAspect="1" noChangeArrowheads="1"/>
                      </p:cNvPicPr>
                      <p:nvPr/>
                    </p:nvPicPr>
                    <p:blipFill>
                      <a:blip r:embed="rId13"/>
                      <a:srcRect/>
                      <a:stretch>
                        <a:fillRect/>
                      </a:stretch>
                    </p:blipFill>
                    <p:spPr bwMode="auto">
                      <a:xfrm>
                        <a:off x="1060450" y="4841875"/>
                        <a:ext cx="2262188" cy="339725"/>
                      </a:xfrm>
                      <a:prstGeom prst="rect">
                        <a:avLst/>
                      </a:prstGeom>
                      <a:noFill/>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3632730989"/>
              </p:ext>
            </p:extLst>
          </p:nvPr>
        </p:nvGraphicFramePr>
        <p:xfrm>
          <a:off x="1143000" y="5448299"/>
          <a:ext cx="2449582" cy="623015"/>
        </p:xfrm>
        <a:graphic>
          <a:graphicData uri="http://schemas.openxmlformats.org/presentationml/2006/ole">
            <mc:AlternateContent xmlns:mc="http://schemas.openxmlformats.org/markup-compatibility/2006">
              <mc:Choice xmlns:v="urn:schemas-microsoft-com:vml" Requires="v">
                <p:oleObj spid="_x0000_s3239" name="Equation" r:id="rId14" imgW="1650960" imgH="419040" progId="Equation.3">
                  <p:embed/>
                </p:oleObj>
              </mc:Choice>
              <mc:Fallback>
                <p:oleObj name="Equation" r:id="rId14" imgW="1650960" imgH="419040" progId="Equation.3">
                  <p:embed/>
                  <p:pic>
                    <p:nvPicPr>
                      <p:cNvPr id="0" name="Object 3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143000" y="5448299"/>
                        <a:ext cx="2449582" cy="623015"/>
                      </a:xfrm>
                      <a:prstGeom prst="rect">
                        <a:avLst/>
                      </a:prstGeom>
                      <a:noFill/>
                      <a:ln>
                        <a:noFill/>
                      </a:ln>
                      <a:extLst/>
                    </p:spPr>
                  </p:pic>
                </p:oleObj>
              </mc:Fallback>
            </mc:AlternateContent>
          </a:graphicData>
        </a:graphic>
      </p:graphicFrame>
      <p:sp>
        <p:nvSpPr>
          <p:cNvPr id="17" name="Rectangle 4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 name="Object 17"/>
          <p:cNvGraphicFramePr>
            <a:graphicFrameLocks noChangeAspect="1"/>
          </p:cNvGraphicFramePr>
          <p:nvPr>
            <p:extLst>
              <p:ext uri="{D42A27DB-BD31-4B8C-83A1-F6EECF244321}">
                <p14:modId xmlns:p14="http://schemas.microsoft.com/office/powerpoint/2010/main" val="2510095177"/>
              </p:ext>
            </p:extLst>
          </p:nvPr>
        </p:nvGraphicFramePr>
        <p:xfrm>
          <a:off x="5032513" y="5410199"/>
          <a:ext cx="2265509" cy="623015"/>
        </p:xfrm>
        <a:graphic>
          <a:graphicData uri="http://schemas.openxmlformats.org/presentationml/2006/ole">
            <mc:AlternateContent xmlns:mc="http://schemas.openxmlformats.org/markup-compatibility/2006">
              <mc:Choice xmlns:v="urn:schemas-microsoft-com:vml" Requires="v">
                <p:oleObj spid="_x0000_s3240" name="Equation" r:id="rId16" imgW="1524000" imgH="419100" progId="Equation.3">
                  <p:embed/>
                </p:oleObj>
              </mc:Choice>
              <mc:Fallback>
                <p:oleObj name="Equation" r:id="rId16" imgW="1524000" imgH="419100" progId="Equation.3">
                  <p:embed/>
                  <p:pic>
                    <p:nvPicPr>
                      <p:cNvPr id="0" name="Object 4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032513" y="5410199"/>
                        <a:ext cx="2265509" cy="623015"/>
                      </a:xfrm>
                      <a:prstGeom prst="rect">
                        <a:avLst/>
                      </a:prstGeom>
                      <a:noFill/>
                      <a:extLst/>
                    </p:spPr>
                  </p:pic>
                </p:oleObj>
              </mc:Fallback>
            </mc:AlternateContent>
          </a:graphicData>
        </a:graphic>
      </p:graphicFrame>
      <p:sp>
        <p:nvSpPr>
          <p:cNvPr id="19" name="TextBox 18"/>
          <p:cNvSpPr txBox="1"/>
          <p:nvPr/>
        </p:nvSpPr>
        <p:spPr>
          <a:xfrm>
            <a:off x="3810000" y="2438400"/>
            <a:ext cx="914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and</a:t>
            </a:r>
            <a:endParaRPr lang="en-US" dirty="0">
              <a:latin typeface="Times New Roman" pitchFamily="18" charset="0"/>
              <a:cs typeface="Times New Roman" pitchFamily="18" charset="0"/>
            </a:endParaRPr>
          </a:p>
        </p:txBody>
      </p:sp>
      <p:sp>
        <p:nvSpPr>
          <p:cNvPr id="27" name="TextBox 26"/>
          <p:cNvSpPr txBox="1"/>
          <p:nvPr/>
        </p:nvSpPr>
        <p:spPr>
          <a:xfrm>
            <a:off x="3810000" y="3884454"/>
            <a:ext cx="914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and</a:t>
            </a:r>
            <a:endParaRPr lang="en-US" dirty="0">
              <a:latin typeface="Times New Roman" pitchFamily="18" charset="0"/>
              <a:cs typeface="Times New Roman" pitchFamily="18" charset="0"/>
            </a:endParaRPr>
          </a:p>
        </p:txBody>
      </p:sp>
      <p:sp>
        <p:nvSpPr>
          <p:cNvPr id="28" name="TextBox 27"/>
          <p:cNvSpPr txBox="1"/>
          <p:nvPr/>
        </p:nvSpPr>
        <p:spPr>
          <a:xfrm>
            <a:off x="3352800" y="4800600"/>
            <a:ext cx="1676400" cy="369332"/>
          </a:xfrm>
          <a:prstGeom prst="rect">
            <a:avLst/>
          </a:prstGeom>
          <a:noFill/>
        </p:spPr>
        <p:txBody>
          <a:bodyPr wrap="square" rtlCol="0">
            <a:spAutoFit/>
          </a:bodyPr>
          <a:lstStyle/>
          <a:p>
            <a:r>
              <a:rPr lang="en-US" dirty="0">
                <a:latin typeface="Times New Roman" pitchFamily="18" charset="0"/>
                <a:cs typeface="Times New Roman" pitchFamily="18" charset="0"/>
              </a:rPr>
              <a:t>w</a:t>
            </a:r>
            <a:r>
              <a:rPr lang="en-US" dirty="0" smtClean="0">
                <a:latin typeface="Times New Roman" pitchFamily="18" charset="0"/>
                <a:cs typeface="Times New Roman" pitchFamily="18" charset="0"/>
              </a:rPr>
              <a:t>hich gives,</a:t>
            </a:r>
            <a:endParaRPr lang="en-US" dirty="0">
              <a:latin typeface="Times New Roman" pitchFamily="18" charset="0"/>
              <a:cs typeface="Times New Roman" pitchFamily="18" charset="0"/>
            </a:endParaRPr>
          </a:p>
        </p:txBody>
      </p:sp>
      <p:sp>
        <p:nvSpPr>
          <p:cNvPr id="29" name="TextBox 28"/>
          <p:cNvSpPr txBox="1"/>
          <p:nvPr/>
        </p:nvSpPr>
        <p:spPr>
          <a:xfrm>
            <a:off x="3886200" y="5498068"/>
            <a:ext cx="914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and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mj-lt"/>
              </a:rPr>
              <a:t>Physical example (cont.)</a:t>
            </a:r>
            <a:endParaRPr lang="en-US" dirty="0">
              <a:latin typeface="+mj-lt"/>
            </a:endParaRPr>
          </a:p>
        </p:txBody>
      </p:sp>
      <p:graphicFrame>
        <p:nvGraphicFramePr>
          <p:cNvPr id="4098" name="Object 1"/>
          <p:cNvGraphicFramePr>
            <a:graphicFrameLocks noChangeAspect="1"/>
          </p:cNvGraphicFramePr>
          <p:nvPr/>
        </p:nvGraphicFramePr>
        <p:xfrm>
          <a:off x="0" y="0"/>
          <a:ext cx="114300" cy="123825"/>
        </p:xfrm>
        <a:graphic>
          <a:graphicData uri="http://schemas.openxmlformats.org/presentationml/2006/ole">
            <mc:AlternateContent xmlns:mc="http://schemas.openxmlformats.org/markup-compatibility/2006">
              <mc:Choice xmlns:v="urn:schemas-microsoft-com:vml" Requires="v">
                <p:oleObj spid="_x0000_s4389" name="Equation" r:id="rId4" imgW="114102" imgH="126780" progId="Equation.3">
                  <p:embed/>
                </p:oleObj>
              </mc:Choice>
              <mc:Fallback>
                <p:oleObj name="Equation" r:id="rId4" imgW="114102" imgH="12678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143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3" name="Rectangle 5"/>
          <p:cNvSpPr>
            <a:spLocks noChangeArrowheads="1"/>
          </p:cNvSpPr>
          <p:nvPr/>
        </p:nvSpPr>
        <p:spPr bwMode="auto">
          <a:xfrm>
            <a:off x="457200" y="1976120"/>
            <a:ext cx="8458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a:latin typeface="Times New Roman" panose="02020603050405020304" pitchFamily="18" charset="0"/>
                <a:cs typeface="Times New Roman" panose="02020603050405020304" pitchFamily="18" charset="0"/>
              </a:rPr>
              <a:t>From vibration theory, the solutions can be of the form</a:t>
            </a:r>
          </a:p>
        </p:txBody>
      </p:sp>
      <p:graphicFrame>
        <p:nvGraphicFramePr>
          <p:cNvPr id="4099" name="Object 4"/>
          <p:cNvGraphicFramePr>
            <a:graphicFrameLocks noChangeAspect="1"/>
          </p:cNvGraphicFramePr>
          <p:nvPr/>
        </p:nvGraphicFramePr>
        <p:xfrm>
          <a:off x="0" y="0"/>
          <a:ext cx="114300" cy="123825"/>
        </p:xfrm>
        <a:graphic>
          <a:graphicData uri="http://schemas.openxmlformats.org/presentationml/2006/ole">
            <mc:AlternateContent xmlns:mc="http://schemas.openxmlformats.org/markup-compatibility/2006">
              <mc:Choice xmlns:v="urn:schemas-microsoft-com:vml" Requires="v">
                <p:oleObj spid="_x0000_s4390" name="Equation" r:id="rId6" imgW="114102" imgH="126780" progId="Equation.3">
                  <p:embed/>
                </p:oleObj>
              </mc:Choice>
              <mc:Fallback>
                <p:oleObj name="Equation" r:id="rId6" imgW="114102" imgH="12678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143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5"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106" name="Rectangle 13"/>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4107" name="Rectangle 14"/>
          <p:cNvSpPr>
            <a:spLocks noChangeArrowheads="1"/>
          </p:cNvSpPr>
          <p:nvPr/>
        </p:nvSpPr>
        <p:spPr bwMode="auto">
          <a:xfrm>
            <a:off x="0" y="4572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4108" name="Rectangle 2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109" name="Rectangle 2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 name="Rectangle 3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1293355776"/>
              </p:ext>
            </p:extLst>
          </p:nvPr>
        </p:nvGraphicFramePr>
        <p:xfrm>
          <a:off x="1447800" y="2407919"/>
          <a:ext cx="1905000" cy="381000"/>
        </p:xfrm>
        <a:graphic>
          <a:graphicData uri="http://schemas.openxmlformats.org/presentationml/2006/ole">
            <mc:AlternateContent xmlns:mc="http://schemas.openxmlformats.org/markup-compatibility/2006">
              <mc:Choice xmlns:v="urn:schemas-microsoft-com:vml" Requires="v">
                <p:oleObj spid="_x0000_s4391" name="Equation" r:id="rId7" imgW="1143000" imgH="228600" progId="Equation.3">
                  <p:embed/>
                </p:oleObj>
              </mc:Choice>
              <mc:Fallback>
                <p:oleObj name="Equation" r:id="rId7" imgW="1143000" imgH="228600" progId="Equation.3">
                  <p:embed/>
                  <p:pic>
                    <p:nvPicPr>
                      <p:cNvPr id="0" name="Object 3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47800" y="2407919"/>
                        <a:ext cx="1905000" cy="381000"/>
                      </a:xfrm>
                      <a:prstGeom prst="rect">
                        <a:avLst/>
                      </a:prstGeom>
                      <a:noFill/>
                      <a:extLst/>
                    </p:spPr>
                  </p:pic>
                </p:oleObj>
              </mc:Fallback>
            </mc:AlternateContent>
          </a:graphicData>
        </a:graphic>
      </p:graphicFrame>
      <p:sp>
        <p:nvSpPr>
          <p:cNvPr id="17" name="Rectangle 5"/>
          <p:cNvSpPr>
            <a:spLocks noChangeArrowheads="1"/>
          </p:cNvSpPr>
          <p:nvPr/>
        </p:nvSpPr>
        <p:spPr bwMode="auto">
          <a:xfrm>
            <a:off x="457200" y="2990671"/>
            <a:ext cx="99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smtClean="0">
                <a:latin typeface="Times New Roman" panose="02020603050405020304" pitchFamily="18" charset="0"/>
                <a:cs typeface="Times New Roman" panose="02020603050405020304" pitchFamily="18" charset="0"/>
              </a:rPr>
              <a:t>Where</a:t>
            </a:r>
            <a:endParaRPr lang="en-US" dirty="0">
              <a:latin typeface="Times New Roman" panose="02020603050405020304" pitchFamily="18" charset="0"/>
              <a:cs typeface="Times New Roman" panose="02020603050405020304" pitchFamily="18" charset="0"/>
            </a:endParaRPr>
          </a:p>
        </p:txBody>
      </p:sp>
      <p:sp>
        <p:nvSpPr>
          <p:cNvPr id="24" name="Rectangle 5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 name="Object 24"/>
          <p:cNvGraphicFramePr>
            <a:graphicFrameLocks noChangeAspect="1"/>
          </p:cNvGraphicFramePr>
          <p:nvPr>
            <p:extLst>
              <p:ext uri="{D42A27DB-BD31-4B8C-83A1-F6EECF244321}">
                <p14:modId xmlns:p14="http://schemas.microsoft.com/office/powerpoint/2010/main" val="570983808"/>
              </p:ext>
            </p:extLst>
          </p:nvPr>
        </p:nvGraphicFramePr>
        <p:xfrm>
          <a:off x="1428750" y="3436203"/>
          <a:ext cx="270921" cy="342216"/>
        </p:xfrm>
        <a:graphic>
          <a:graphicData uri="http://schemas.openxmlformats.org/presentationml/2006/ole">
            <mc:AlternateContent xmlns:mc="http://schemas.openxmlformats.org/markup-compatibility/2006">
              <mc:Choice xmlns:v="urn:schemas-microsoft-com:vml" Requires="v">
                <p:oleObj spid="_x0000_s4392" name="Equation" r:id="rId9" imgW="177646" imgH="228402" progId="Equation.3">
                  <p:embed/>
                </p:oleObj>
              </mc:Choice>
              <mc:Fallback>
                <p:oleObj name="Equation" r:id="rId9" imgW="177646" imgH="228402" progId="Equation.3">
                  <p:embed/>
                  <p:pic>
                    <p:nvPicPr>
                      <p:cNvPr id="0" name="Object 5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28750" y="3436203"/>
                        <a:ext cx="270921" cy="342216"/>
                      </a:xfrm>
                      <a:prstGeom prst="rect">
                        <a:avLst/>
                      </a:prstGeom>
                      <a:noFill/>
                      <a:extLst/>
                    </p:spPr>
                  </p:pic>
                </p:oleObj>
              </mc:Fallback>
            </mc:AlternateContent>
          </a:graphicData>
        </a:graphic>
      </p:graphicFrame>
      <p:sp>
        <p:nvSpPr>
          <p:cNvPr id="26" name="Rectangle 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7" name="Object 26"/>
          <p:cNvGraphicFramePr>
            <a:graphicFrameLocks noChangeAspect="1"/>
          </p:cNvGraphicFramePr>
          <p:nvPr>
            <p:extLst>
              <p:ext uri="{D42A27DB-BD31-4B8C-83A1-F6EECF244321}">
                <p14:modId xmlns:p14="http://schemas.microsoft.com/office/powerpoint/2010/main" val="20644957"/>
              </p:ext>
            </p:extLst>
          </p:nvPr>
        </p:nvGraphicFramePr>
        <p:xfrm>
          <a:off x="1448256" y="3783609"/>
          <a:ext cx="228144" cy="213885"/>
        </p:xfrm>
        <a:graphic>
          <a:graphicData uri="http://schemas.openxmlformats.org/presentationml/2006/ole">
            <mc:AlternateContent xmlns:mc="http://schemas.openxmlformats.org/markup-compatibility/2006">
              <mc:Choice xmlns:v="urn:schemas-microsoft-com:vml" Requires="v">
                <p:oleObj spid="_x0000_s4393" name="Equation" r:id="rId11" imgW="152334" imgH="139639" progId="Equation.3">
                  <p:embed/>
                </p:oleObj>
              </mc:Choice>
              <mc:Fallback>
                <p:oleObj name="Equation" r:id="rId11" imgW="152334" imgH="139639" progId="Equation.3">
                  <p:embed/>
                  <p:pic>
                    <p:nvPicPr>
                      <p:cNvPr id="0" name="Object 5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448256" y="3783609"/>
                        <a:ext cx="228144" cy="213885"/>
                      </a:xfrm>
                      <a:prstGeom prst="rect">
                        <a:avLst/>
                      </a:prstGeom>
                      <a:noFill/>
                      <a:extLst/>
                    </p:spPr>
                  </p:pic>
                </p:oleObj>
              </mc:Fallback>
            </mc:AlternateContent>
          </a:graphicData>
        </a:graphic>
      </p:graphicFrame>
      <p:sp>
        <p:nvSpPr>
          <p:cNvPr id="28" name="Rectangle 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9" name="Object 28"/>
          <p:cNvGraphicFramePr>
            <a:graphicFrameLocks noChangeAspect="1"/>
          </p:cNvGraphicFramePr>
          <p:nvPr>
            <p:extLst>
              <p:ext uri="{D42A27DB-BD31-4B8C-83A1-F6EECF244321}">
                <p14:modId xmlns:p14="http://schemas.microsoft.com/office/powerpoint/2010/main" val="4204642576"/>
              </p:ext>
            </p:extLst>
          </p:nvPr>
        </p:nvGraphicFramePr>
        <p:xfrm>
          <a:off x="1457325" y="3993273"/>
          <a:ext cx="185367" cy="270921"/>
        </p:xfrm>
        <a:graphic>
          <a:graphicData uri="http://schemas.openxmlformats.org/presentationml/2006/ole">
            <mc:AlternateContent xmlns:mc="http://schemas.openxmlformats.org/markup-compatibility/2006">
              <mc:Choice xmlns:v="urn:schemas-microsoft-com:vml" Requires="v">
                <p:oleObj spid="_x0000_s4394" name="Equation" r:id="rId13" imgW="126725" imgH="177415" progId="Equation.3">
                  <p:embed/>
                </p:oleObj>
              </mc:Choice>
              <mc:Fallback>
                <p:oleObj name="Equation" r:id="rId13" imgW="126725" imgH="177415" progId="Equation.3">
                  <p:embed/>
                  <p:pic>
                    <p:nvPicPr>
                      <p:cNvPr id="0" name="Object 5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457325" y="3993273"/>
                        <a:ext cx="185367" cy="270921"/>
                      </a:xfrm>
                      <a:prstGeom prst="rect">
                        <a:avLst/>
                      </a:prstGeom>
                      <a:noFill/>
                      <a:extLst/>
                    </p:spPr>
                  </p:pic>
                </p:oleObj>
              </mc:Fallback>
            </mc:AlternateContent>
          </a:graphicData>
        </a:graphic>
      </p:graphicFrame>
      <p:sp>
        <p:nvSpPr>
          <p:cNvPr id="30" name="TextBox 29"/>
          <p:cNvSpPr txBox="1"/>
          <p:nvPr/>
        </p:nvSpPr>
        <p:spPr>
          <a:xfrm>
            <a:off x="1676400" y="3371671"/>
            <a:ext cx="4419600" cy="1200329"/>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 amplitude of the vibration of mass </a:t>
            </a:r>
            <a:r>
              <a:rPr lang="en-US" i="1" dirty="0" smtClean="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 frequency of vibration</a:t>
            </a:r>
            <a:r>
              <a:rPr lang="en-US" dirty="0" smtClean="0">
                <a:latin typeface="Times New Roman" panose="02020603050405020304" pitchFamily="18" charset="0"/>
                <a:cs typeface="Times New Roman" panose="02020603050405020304" pitchFamily="18" charset="0"/>
              </a:rPr>
              <a:t>,</a:t>
            </a:r>
          </a:p>
          <a:p>
            <a:r>
              <a:rPr lang="en-US" dirty="0">
                <a:latin typeface="Times New Roman" pitchFamily="18" charset="0"/>
                <a:cs typeface="Times New Roman" pitchFamily="18" charset="0"/>
              </a:rPr>
              <a:t>= phase shift.</a:t>
            </a:r>
          </a:p>
          <a:p>
            <a:endParaRPr lang="en-US" dirty="0">
              <a:latin typeface="Times New Roman" pitchFamily="18" charset="0"/>
              <a:cs typeface="Times New Roman" pitchFamily="18" charset="0"/>
            </a:endParaRPr>
          </a:p>
        </p:txBody>
      </p:sp>
      <p:sp>
        <p:nvSpPr>
          <p:cNvPr id="31" name="TextBox 30"/>
          <p:cNvSpPr txBox="1"/>
          <p:nvPr/>
        </p:nvSpPr>
        <p:spPr>
          <a:xfrm>
            <a:off x="447675" y="4490720"/>
            <a:ext cx="13716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Then</a:t>
            </a:r>
            <a:endParaRPr lang="en-US" dirty="0">
              <a:latin typeface="Times New Roman" pitchFamily="18" charset="0"/>
              <a:cs typeface="Times New Roman" pitchFamily="18" charset="0"/>
            </a:endParaRPr>
          </a:p>
        </p:txBody>
      </p:sp>
      <p:sp>
        <p:nvSpPr>
          <p:cNvPr id="4096"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097" name="Object 4096"/>
          <p:cNvGraphicFramePr>
            <a:graphicFrameLocks noChangeAspect="1"/>
          </p:cNvGraphicFramePr>
          <p:nvPr>
            <p:extLst>
              <p:ext uri="{D42A27DB-BD31-4B8C-83A1-F6EECF244321}">
                <p14:modId xmlns:p14="http://schemas.microsoft.com/office/powerpoint/2010/main" val="1629683"/>
              </p:ext>
            </p:extLst>
          </p:nvPr>
        </p:nvGraphicFramePr>
        <p:xfrm>
          <a:off x="1371600" y="4871719"/>
          <a:ext cx="2438400" cy="642453"/>
        </p:xfrm>
        <a:graphic>
          <a:graphicData uri="http://schemas.openxmlformats.org/presentationml/2006/ole">
            <mc:AlternateContent xmlns:mc="http://schemas.openxmlformats.org/markup-compatibility/2006">
              <mc:Choice xmlns:v="urn:schemas-microsoft-com:vml" Requires="v">
                <p:oleObj spid="_x0000_s4395" name="Equation" r:id="rId15" imgW="1587500" imgH="419100" progId="Equation.3">
                  <p:embed/>
                </p:oleObj>
              </mc:Choice>
              <mc:Fallback>
                <p:oleObj name="Equation" r:id="rId15" imgW="1587500" imgH="419100" progId="Equation.3">
                  <p:embed/>
                  <p:pic>
                    <p:nvPicPr>
                      <p:cNvPr id="0" name="Object 6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371600" y="4871719"/>
                        <a:ext cx="2438400" cy="642453"/>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latin typeface="+mj-lt"/>
              </a:rPr>
              <a:t>Physical example (cont.)</a:t>
            </a:r>
            <a:endParaRPr lang="en-US" dirty="0">
              <a:latin typeface="+mj-lt"/>
            </a:endParaRPr>
          </a:p>
        </p:txBody>
      </p:sp>
      <p:graphicFrame>
        <p:nvGraphicFramePr>
          <p:cNvPr id="4098" name="Object 1"/>
          <p:cNvGraphicFramePr>
            <a:graphicFrameLocks noChangeAspect="1"/>
          </p:cNvGraphicFramePr>
          <p:nvPr/>
        </p:nvGraphicFramePr>
        <p:xfrm>
          <a:off x="0" y="0"/>
          <a:ext cx="114300" cy="123825"/>
        </p:xfrm>
        <a:graphic>
          <a:graphicData uri="http://schemas.openxmlformats.org/presentationml/2006/ole">
            <mc:AlternateContent xmlns:mc="http://schemas.openxmlformats.org/markup-compatibility/2006">
              <mc:Choice xmlns:v="urn:schemas-microsoft-com:vml" Requires="v">
                <p:oleObj spid="_x0000_s66582" name="Equation" r:id="rId4" imgW="114102" imgH="126780" progId="Equation.3">
                  <p:embed/>
                </p:oleObj>
              </mc:Choice>
              <mc:Fallback>
                <p:oleObj name="Equation" r:id="rId4" imgW="114102" imgH="1267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143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099" name="Object 4"/>
          <p:cNvGraphicFramePr>
            <a:graphicFrameLocks noChangeAspect="1"/>
          </p:cNvGraphicFramePr>
          <p:nvPr/>
        </p:nvGraphicFramePr>
        <p:xfrm>
          <a:off x="0" y="0"/>
          <a:ext cx="114300" cy="123825"/>
        </p:xfrm>
        <a:graphic>
          <a:graphicData uri="http://schemas.openxmlformats.org/presentationml/2006/ole">
            <mc:AlternateContent xmlns:mc="http://schemas.openxmlformats.org/markup-compatibility/2006">
              <mc:Choice xmlns:v="urn:schemas-microsoft-com:vml" Requires="v">
                <p:oleObj spid="_x0000_s66583" name="Equation" r:id="rId6" imgW="114102" imgH="126780" progId="Equation.3">
                  <p:embed/>
                </p:oleObj>
              </mc:Choice>
              <mc:Fallback>
                <p:oleObj name="Equation" r:id="rId6" imgW="114102" imgH="1267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143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4"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105"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106" name="Rectangle 13"/>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4107" name="Rectangle 14"/>
          <p:cNvSpPr>
            <a:spLocks noChangeArrowheads="1"/>
          </p:cNvSpPr>
          <p:nvPr/>
        </p:nvSpPr>
        <p:spPr bwMode="auto">
          <a:xfrm>
            <a:off x="0" y="4572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4108" name="Rectangle 2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109" name="Rectangle 2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 name="Rectangle 3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5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6" name="Rectangle 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8" name="Rectangle 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096"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4" name="Rectangle 83"/>
          <p:cNvSpPr/>
          <p:nvPr/>
        </p:nvSpPr>
        <p:spPr>
          <a:xfrm>
            <a:off x="457200" y="2044014"/>
            <a:ext cx="7696200" cy="369332"/>
          </a:xfrm>
          <a:prstGeom prst="rect">
            <a:avLst/>
          </a:prstGeom>
        </p:spPr>
        <p:txBody>
          <a:bodyPr wrap="square">
            <a:spAutoFit/>
          </a:bodyPr>
          <a:lstStyle/>
          <a:p>
            <a:r>
              <a:rPr lang="en-US" dirty="0" smtClean="0">
                <a:latin typeface="Times New Roman" panose="02020603050405020304" pitchFamily="18" charset="0"/>
                <a:cs typeface="Times New Roman" panose="02020603050405020304" pitchFamily="18" charset="0"/>
              </a:rPr>
              <a:t>Substituting      and              in </a:t>
            </a:r>
            <a:r>
              <a:rPr lang="en-US" dirty="0">
                <a:latin typeface="Times New Roman" panose="02020603050405020304" pitchFamily="18" charset="0"/>
                <a:cs typeface="Times New Roman" panose="02020603050405020304" pitchFamily="18" charset="0"/>
              </a:rPr>
              <a:t>equations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graphicFrame>
        <p:nvGraphicFramePr>
          <p:cNvPr id="85" name="Object 84"/>
          <p:cNvGraphicFramePr>
            <a:graphicFrameLocks noChangeAspect="1"/>
          </p:cNvGraphicFramePr>
          <p:nvPr>
            <p:extLst>
              <p:ext uri="{D42A27DB-BD31-4B8C-83A1-F6EECF244321}">
                <p14:modId xmlns:p14="http://schemas.microsoft.com/office/powerpoint/2010/main" val="2409614917"/>
              </p:ext>
            </p:extLst>
          </p:nvPr>
        </p:nvGraphicFramePr>
        <p:xfrm>
          <a:off x="1676400" y="2099623"/>
          <a:ext cx="230659" cy="345989"/>
        </p:xfrm>
        <a:graphic>
          <a:graphicData uri="http://schemas.openxmlformats.org/presentationml/2006/ole">
            <mc:AlternateContent xmlns:mc="http://schemas.openxmlformats.org/markup-compatibility/2006">
              <mc:Choice xmlns:v="urn:schemas-microsoft-com:vml" Requires="v">
                <p:oleObj spid="_x0000_s66584" name="Equation" r:id="rId7" imgW="152334" imgH="228501" progId="Equation.3">
                  <p:embed/>
                </p:oleObj>
              </mc:Choice>
              <mc:Fallback>
                <p:oleObj name="Equation" r:id="rId7" imgW="152334" imgH="228501"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76400" y="2099623"/>
                        <a:ext cx="230659" cy="345989"/>
                      </a:xfrm>
                      <a:prstGeom prst="rect">
                        <a:avLst/>
                      </a:prstGeom>
                      <a:noFill/>
                      <a:extLst/>
                    </p:spPr>
                  </p:pic>
                </p:oleObj>
              </mc:Fallback>
            </mc:AlternateContent>
          </a:graphicData>
        </a:graphic>
      </p:graphicFrame>
      <p:graphicFrame>
        <p:nvGraphicFramePr>
          <p:cNvPr id="86" name="Object 85"/>
          <p:cNvGraphicFramePr>
            <a:graphicFrameLocks noChangeAspect="1"/>
          </p:cNvGraphicFramePr>
          <p:nvPr>
            <p:extLst>
              <p:ext uri="{D42A27DB-BD31-4B8C-83A1-F6EECF244321}">
                <p14:modId xmlns:p14="http://schemas.microsoft.com/office/powerpoint/2010/main" val="1534892100"/>
              </p:ext>
            </p:extLst>
          </p:nvPr>
        </p:nvGraphicFramePr>
        <p:xfrm>
          <a:off x="2438400" y="1905000"/>
          <a:ext cx="533400" cy="634314"/>
        </p:xfrm>
        <a:graphic>
          <a:graphicData uri="http://schemas.openxmlformats.org/presentationml/2006/ole">
            <mc:AlternateContent xmlns:mc="http://schemas.openxmlformats.org/markup-compatibility/2006">
              <mc:Choice xmlns:v="urn:schemas-microsoft-com:vml" Requires="v">
                <p:oleObj spid="_x0000_s66585" name="Equation" r:id="rId9" imgW="355446" imgH="418918" progId="Equation.3">
                  <p:embed/>
                </p:oleObj>
              </mc:Choice>
              <mc:Fallback>
                <p:oleObj name="Equation" r:id="rId9" imgW="355446" imgH="418918"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38400" y="1905000"/>
                        <a:ext cx="533400" cy="634314"/>
                      </a:xfrm>
                      <a:prstGeom prst="rect">
                        <a:avLst/>
                      </a:prstGeom>
                      <a:noFill/>
                      <a:extLst/>
                    </p:spPr>
                  </p:pic>
                </p:oleObj>
              </mc:Fallback>
            </mc:AlternateContent>
          </a:graphicData>
        </a:graphic>
      </p:graphicFrame>
      <p:graphicFrame>
        <p:nvGraphicFramePr>
          <p:cNvPr id="87" name="Object 86"/>
          <p:cNvGraphicFramePr>
            <a:graphicFrameLocks noChangeAspect="1"/>
          </p:cNvGraphicFramePr>
          <p:nvPr>
            <p:extLst>
              <p:ext uri="{D42A27DB-BD31-4B8C-83A1-F6EECF244321}">
                <p14:modId xmlns:p14="http://schemas.microsoft.com/office/powerpoint/2010/main" val="1026945962"/>
              </p:ext>
            </p:extLst>
          </p:nvPr>
        </p:nvGraphicFramePr>
        <p:xfrm>
          <a:off x="1143000" y="2788920"/>
          <a:ext cx="2738120" cy="335280"/>
        </p:xfrm>
        <a:graphic>
          <a:graphicData uri="http://schemas.openxmlformats.org/presentationml/2006/ole">
            <mc:AlternateContent xmlns:mc="http://schemas.openxmlformats.org/markup-compatibility/2006">
              <mc:Choice xmlns:v="urn:schemas-microsoft-com:vml" Requires="v">
                <p:oleObj spid="_x0000_s66586" name="Equation" r:id="rId11" imgW="1866900" imgH="228600" progId="Equation.3">
                  <p:embed/>
                </p:oleObj>
              </mc:Choice>
              <mc:Fallback>
                <p:oleObj name="Equation" r:id="rId11" imgW="1866900" imgH="228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43000" y="2788920"/>
                        <a:ext cx="2738120" cy="335280"/>
                      </a:xfrm>
                      <a:prstGeom prst="rect">
                        <a:avLst/>
                      </a:prstGeom>
                      <a:noFill/>
                      <a:extLst/>
                    </p:spPr>
                  </p:pic>
                </p:oleObj>
              </mc:Fallback>
            </mc:AlternateContent>
          </a:graphicData>
        </a:graphic>
      </p:graphicFrame>
      <p:sp>
        <p:nvSpPr>
          <p:cNvPr id="88" name="TextBox 87"/>
          <p:cNvSpPr txBox="1"/>
          <p:nvPr/>
        </p:nvSpPr>
        <p:spPr>
          <a:xfrm>
            <a:off x="4191000" y="2724388"/>
            <a:ext cx="990600" cy="369332"/>
          </a:xfrm>
          <a:prstGeom prst="rect">
            <a:avLst/>
          </a:prstGeom>
          <a:noFill/>
        </p:spPr>
        <p:txBody>
          <a:bodyPr wrap="square" rtlCol="0">
            <a:spAutoFit/>
          </a:bodyPr>
          <a:lstStyle/>
          <a:p>
            <a:r>
              <a:rPr lang="en-US" dirty="0">
                <a:latin typeface="Times New Roman" pitchFamily="18" charset="0"/>
                <a:cs typeface="Times New Roman" pitchFamily="18" charset="0"/>
              </a:rPr>
              <a:t>a</a:t>
            </a:r>
            <a:r>
              <a:rPr lang="en-US" dirty="0" smtClean="0">
                <a:latin typeface="Times New Roman" pitchFamily="18" charset="0"/>
                <a:cs typeface="Times New Roman" pitchFamily="18" charset="0"/>
              </a:rPr>
              <a:t>nd </a:t>
            </a:r>
            <a:endParaRPr lang="en-US" dirty="0">
              <a:latin typeface="Times New Roman" pitchFamily="18" charset="0"/>
              <a:cs typeface="Times New Roman" pitchFamily="18" charset="0"/>
            </a:endParaRPr>
          </a:p>
        </p:txBody>
      </p:sp>
      <p:graphicFrame>
        <p:nvGraphicFramePr>
          <p:cNvPr id="89" name="Object 88"/>
          <p:cNvGraphicFramePr>
            <a:graphicFrameLocks noChangeAspect="1"/>
          </p:cNvGraphicFramePr>
          <p:nvPr>
            <p:extLst>
              <p:ext uri="{D42A27DB-BD31-4B8C-83A1-F6EECF244321}">
                <p14:modId xmlns:p14="http://schemas.microsoft.com/office/powerpoint/2010/main" val="1407205782"/>
              </p:ext>
            </p:extLst>
          </p:nvPr>
        </p:nvGraphicFramePr>
        <p:xfrm>
          <a:off x="5283200" y="2788920"/>
          <a:ext cx="2528570" cy="335280"/>
        </p:xfrm>
        <a:graphic>
          <a:graphicData uri="http://schemas.openxmlformats.org/presentationml/2006/ole">
            <mc:AlternateContent xmlns:mc="http://schemas.openxmlformats.org/markup-compatibility/2006">
              <mc:Choice xmlns:v="urn:schemas-microsoft-com:vml" Requires="v">
                <p:oleObj spid="_x0000_s66587" name="Equation" r:id="rId13" imgW="1727200" imgH="228600" progId="Equation.3">
                  <p:embed/>
                </p:oleObj>
              </mc:Choice>
              <mc:Fallback>
                <p:oleObj name="Equation" r:id="rId13" imgW="1727200" imgH="2286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83200" y="2788920"/>
                        <a:ext cx="2528570" cy="335280"/>
                      </a:xfrm>
                      <a:prstGeom prst="rect">
                        <a:avLst/>
                      </a:prstGeom>
                      <a:noFill/>
                      <a:extLst/>
                    </p:spPr>
                  </p:pic>
                </p:oleObj>
              </mc:Fallback>
            </mc:AlternateContent>
          </a:graphicData>
        </a:graphic>
      </p:graphicFrame>
      <p:sp>
        <p:nvSpPr>
          <p:cNvPr id="90" name="Rectangle 89"/>
          <p:cNvSpPr/>
          <p:nvPr/>
        </p:nvSpPr>
        <p:spPr>
          <a:xfrm>
            <a:off x="457200" y="3604736"/>
            <a:ext cx="671979"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gives</a:t>
            </a:r>
          </a:p>
        </p:txBody>
      </p:sp>
      <p:graphicFrame>
        <p:nvGraphicFramePr>
          <p:cNvPr id="91" name="Object 90"/>
          <p:cNvGraphicFramePr>
            <a:graphicFrameLocks noChangeAspect="1"/>
          </p:cNvGraphicFramePr>
          <p:nvPr>
            <p:extLst>
              <p:ext uri="{D42A27DB-BD31-4B8C-83A1-F6EECF244321}">
                <p14:modId xmlns:p14="http://schemas.microsoft.com/office/powerpoint/2010/main" val="685117561"/>
              </p:ext>
            </p:extLst>
          </p:nvPr>
        </p:nvGraphicFramePr>
        <p:xfrm>
          <a:off x="1371600" y="4050268"/>
          <a:ext cx="2500630" cy="335280"/>
        </p:xfrm>
        <a:graphic>
          <a:graphicData uri="http://schemas.openxmlformats.org/presentationml/2006/ole">
            <mc:AlternateContent xmlns:mc="http://schemas.openxmlformats.org/markup-compatibility/2006">
              <mc:Choice xmlns:v="urn:schemas-microsoft-com:vml" Requires="v">
                <p:oleObj spid="_x0000_s66588" name="Equation" r:id="rId15" imgW="1701800" imgH="228600" progId="Equation.3">
                  <p:embed/>
                </p:oleObj>
              </mc:Choice>
              <mc:Fallback>
                <p:oleObj name="Equation" r:id="rId15" imgW="1701800" imgH="2286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371600" y="4050268"/>
                        <a:ext cx="2500630" cy="335280"/>
                      </a:xfrm>
                      <a:prstGeom prst="rect">
                        <a:avLst/>
                      </a:prstGeom>
                      <a:noFill/>
                      <a:extLst/>
                    </p:spPr>
                  </p:pic>
                </p:oleObj>
              </mc:Fallback>
            </mc:AlternateContent>
          </a:graphicData>
        </a:graphic>
      </p:graphicFrame>
      <p:graphicFrame>
        <p:nvGraphicFramePr>
          <p:cNvPr id="92" name="Object 91"/>
          <p:cNvGraphicFramePr>
            <a:graphicFrameLocks noChangeAspect="1"/>
          </p:cNvGraphicFramePr>
          <p:nvPr>
            <p:extLst>
              <p:ext uri="{D42A27DB-BD31-4B8C-83A1-F6EECF244321}">
                <p14:modId xmlns:p14="http://schemas.microsoft.com/office/powerpoint/2010/main" val="2217845445"/>
              </p:ext>
            </p:extLst>
          </p:nvPr>
        </p:nvGraphicFramePr>
        <p:xfrm>
          <a:off x="5235575" y="4050268"/>
          <a:ext cx="2640330" cy="335280"/>
        </p:xfrm>
        <a:graphic>
          <a:graphicData uri="http://schemas.openxmlformats.org/presentationml/2006/ole">
            <mc:AlternateContent xmlns:mc="http://schemas.openxmlformats.org/markup-compatibility/2006">
              <mc:Choice xmlns:v="urn:schemas-microsoft-com:vml" Requires="v">
                <p:oleObj spid="_x0000_s66589" name="Equation" r:id="rId17" imgW="1803400" imgH="228600" progId="Equation.3">
                  <p:embed/>
                </p:oleObj>
              </mc:Choice>
              <mc:Fallback>
                <p:oleObj name="Equation" r:id="rId17" imgW="1803400" imgH="22860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235575" y="4050268"/>
                        <a:ext cx="2640330" cy="335280"/>
                      </a:xfrm>
                      <a:prstGeom prst="rect">
                        <a:avLst/>
                      </a:prstGeom>
                      <a:noFill/>
                      <a:extLst/>
                    </p:spPr>
                  </p:pic>
                </p:oleObj>
              </mc:Fallback>
            </mc:AlternateContent>
          </a:graphicData>
        </a:graphic>
      </p:graphicFrame>
      <p:sp>
        <p:nvSpPr>
          <p:cNvPr id="93" name="TextBox 92"/>
          <p:cNvSpPr txBox="1"/>
          <p:nvPr/>
        </p:nvSpPr>
        <p:spPr>
          <a:xfrm>
            <a:off x="4191000" y="4050268"/>
            <a:ext cx="990600" cy="369332"/>
          </a:xfrm>
          <a:prstGeom prst="rect">
            <a:avLst/>
          </a:prstGeom>
          <a:noFill/>
        </p:spPr>
        <p:txBody>
          <a:bodyPr wrap="square" rtlCol="0">
            <a:spAutoFit/>
          </a:bodyPr>
          <a:lstStyle/>
          <a:p>
            <a:r>
              <a:rPr lang="en-US" dirty="0">
                <a:latin typeface="Times New Roman" pitchFamily="18" charset="0"/>
                <a:cs typeface="Times New Roman" pitchFamily="18" charset="0"/>
              </a:rPr>
              <a:t>a</a:t>
            </a:r>
            <a:r>
              <a:rPr lang="en-US" dirty="0" smtClean="0">
                <a:latin typeface="Times New Roman" pitchFamily="18" charset="0"/>
                <a:cs typeface="Times New Roman" pitchFamily="18" charset="0"/>
              </a:rPr>
              <a:t>nd </a:t>
            </a:r>
            <a:endParaRPr lang="en-US" dirty="0">
              <a:latin typeface="Times New Roman" pitchFamily="18" charset="0"/>
              <a:cs typeface="Times New Roman" pitchFamily="18" charset="0"/>
            </a:endParaRPr>
          </a:p>
        </p:txBody>
      </p:sp>
      <p:sp>
        <p:nvSpPr>
          <p:cNvPr id="94" name="Rectangle 93"/>
          <p:cNvSpPr/>
          <p:nvPr/>
        </p:nvSpPr>
        <p:spPr>
          <a:xfrm>
            <a:off x="457200" y="4812268"/>
            <a:ext cx="389850"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or</a:t>
            </a:r>
          </a:p>
        </p:txBody>
      </p:sp>
      <p:graphicFrame>
        <p:nvGraphicFramePr>
          <p:cNvPr id="95" name="Object 94"/>
          <p:cNvGraphicFramePr>
            <a:graphicFrameLocks noChangeAspect="1"/>
          </p:cNvGraphicFramePr>
          <p:nvPr>
            <p:extLst>
              <p:ext uri="{D42A27DB-BD31-4B8C-83A1-F6EECF244321}">
                <p14:modId xmlns:p14="http://schemas.microsoft.com/office/powerpoint/2010/main" val="2674947278"/>
              </p:ext>
            </p:extLst>
          </p:nvPr>
        </p:nvGraphicFramePr>
        <p:xfrm>
          <a:off x="1692910" y="5227320"/>
          <a:ext cx="2193290" cy="335280"/>
        </p:xfrm>
        <a:graphic>
          <a:graphicData uri="http://schemas.openxmlformats.org/presentationml/2006/ole">
            <mc:AlternateContent xmlns:mc="http://schemas.openxmlformats.org/markup-compatibility/2006">
              <mc:Choice xmlns:v="urn:schemas-microsoft-com:vml" Requires="v">
                <p:oleObj spid="_x0000_s66590" name="Equation" r:id="rId19" imgW="1498600" imgH="228600" progId="Equation.3">
                  <p:embed/>
                </p:oleObj>
              </mc:Choice>
              <mc:Fallback>
                <p:oleObj name="Equation" r:id="rId19" imgW="1498600" imgH="22860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692910" y="5227320"/>
                        <a:ext cx="2193290" cy="335280"/>
                      </a:xfrm>
                      <a:prstGeom prst="rect">
                        <a:avLst/>
                      </a:prstGeom>
                      <a:noFill/>
                      <a:extLst/>
                    </p:spPr>
                  </p:pic>
                </p:oleObj>
              </mc:Fallback>
            </mc:AlternateContent>
          </a:graphicData>
        </a:graphic>
      </p:graphicFrame>
      <p:graphicFrame>
        <p:nvGraphicFramePr>
          <p:cNvPr id="96" name="Object 95"/>
          <p:cNvGraphicFramePr>
            <a:graphicFrameLocks noChangeAspect="1"/>
          </p:cNvGraphicFramePr>
          <p:nvPr>
            <p:extLst>
              <p:ext uri="{D42A27DB-BD31-4B8C-83A1-F6EECF244321}">
                <p14:modId xmlns:p14="http://schemas.microsoft.com/office/powerpoint/2010/main" val="3148745510"/>
              </p:ext>
            </p:extLst>
          </p:nvPr>
        </p:nvGraphicFramePr>
        <p:xfrm>
          <a:off x="5130800" y="5227320"/>
          <a:ext cx="2794000" cy="335280"/>
        </p:xfrm>
        <a:graphic>
          <a:graphicData uri="http://schemas.openxmlformats.org/presentationml/2006/ole">
            <mc:AlternateContent xmlns:mc="http://schemas.openxmlformats.org/markup-compatibility/2006">
              <mc:Choice xmlns:v="urn:schemas-microsoft-com:vml" Requires="v">
                <p:oleObj spid="_x0000_s66591" name="Equation" r:id="rId21" imgW="1905000" imgH="228600" progId="Equation.3">
                  <p:embed/>
                </p:oleObj>
              </mc:Choice>
              <mc:Fallback>
                <p:oleObj name="Equation" r:id="rId21" imgW="1905000" imgH="22860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130800" y="5227320"/>
                        <a:ext cx="2794000" cy="335280"/>
                      </a:xfrm>
                      <a:prstGeom prst="rect">
                        <a:avLst/>
                      </a:prstGeom>
                      <a:noFill/>
                      <a:extLst/>
                    </p:spPr>
                  </p:pic>
                </p:oleObj>
              </mc:Fallback>
            </mc:AlternateContent>
          </a:graphicData>
        </a:graphic>
      </p:graphicFrame>
      <p:sp>
        <p:nvSpPr>
          <p:cNvPr id="97" name="TextBox 96"/>
          <p:cNvSpPr txBox="1"/>
          <p:nvPr/>
        </p:nvSpPr>
        <p:spPr>
          <a:xfrm>
            <a:off x="4191000" y="5193268"/>
            <a:ext cx="990600" cy="369332"/>
          </a:xfrm>
          <a:prstGeom prst="rect">
            <a:avLst/>
          </a:prstGeom>
          <a:noFill/>
        </p:spPr>
        <p:txBody>
          <a:bodyPr wrap="square" rtlCol="0">
            <a:spAutoFit/>
          </a:bodyPr>
          <a:lstStyle/>
          <a:p>
            <a:r>
              <a:rPr lang="en-US" dirty="0">
                <a:latin typeface="Times New Roman" pitchFamily="18" charset="0"/>
                <a:cs typeface="Times New Roman" pitchFamily="18" charset="0"/>
              </a:rPr>
              <a:t>a</a:t>
            </a:r>
            <a:r>
              <a:rPr lang="en-US" dirty="0" smtClean="0">
                <a:latin typeface="Times New Roman" pitchFamily="18" charset="0"/>
                <a:cs typeface="Times New Roman" pitchFamily="18" charset="0"/>
              </a:rPr>
              <a:t>nd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38426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2728"/>
          </a:xfrm>
        </p:spPr>
        <p:txBody>
          <a:bodyPr/>
          <a:lstStyle/>
          <a:p>
            <a:pPr>
              <a:defRPr/>
            </a:pPr>
            <a:r>
              <a:rPr lang="en-US" dirty="0" smtClean="0">
                <a:latin typeface="+mj-lt"/>
              </a:rPr>
              <a:t>Physical </a:t>
            </a:r>
            <a:r>
              <a:rPr lang="en-US" dirty="0">
                <a:latin typeface="+mj-lt"/>
              </a:rPr>
              <a:t>e</a:t>
            </a:r>
            <a:r>
              <a:rPr lang="en-US" dirty="0" smtClean="0">
                <a:latin typeface="+mj-lt"/>
              </a:rPr>
              <a:t>xample (cont.)</a:t>
            </a:r>
            <a:endParaRPr lang="en-US" dirty="0">
              <a:latin typeface="+mj-lt"/>
            </a:endParaRPr>
          </a:p>
        </p:txBody>
      </p:sp>
      <p:sp>
        <p:nvSpPr>
          <p:cNvPr id="512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2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30"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31"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32"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33" name="Rectangle 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34" name="Rectangle 1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35" name="Rectangle 1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36" name="Rectangle 1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37" name="Rectangle 2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38" name="Rectangle 2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39" name="Rectangle 2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40" name="Rectangle 3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41" name="Rectangle 3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42" name="Rectangle 3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43" name="Rectangle 3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144" name="Rectangle 3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5" name="Rectangle 24"/>
          <p:cNvSpPr/>
          <p:nvPr/>
        </p:nvSpPr>
        <p:spPr>
          <a:xfrm>
            <a:off x="457200" y="1638300"/>
            <a:ext cx="7696200" cy="369332"/>
          </a:xfrm>
          <a:prstGeom prst="rect">
            <a:avLst/>
          </a:prstGeom>
        </p:spPr>
        <p:txBody>
          <a:bodyPr wrap="square">
            <a:spAutoFit/>
          </a:bodyPr>
          <a:lstStyle/>
          <a:p>
            <a:r>
              <a:rPr lang="en-US" dirty="0" smtClean="0">
                <a:latin typeface="Times New Roman" panose="02020603050405020304" pitchFamily="18" charset="0"/>
                <a:cs typeface="Times New Roman" panose="02020603050405020304" pitchFamily="18" charset="0"/>
              </a:rPr>
              <a:t>Substituting      and             in </a:t>
            </a:r>
            <a:r>
              <a:rPr lang="en-US" dirty="0">
                <a:latin typeface="Times New Roman" panose="02020603050405020304" pitchFamily="18" charset="0"/>
                <a:cs typeface="Times New Roman" panose="02020603050405020304" pitchFamily="18" charset="0"/>
              </a:rPr>
              <a:t>equations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Rectangle 4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nvGraphicFramePr>
        <p:xfrm>
          <a:off x="0" y="0"/>
          <a:ext cx="152400" cy="228600"/>
        </p:xfrm>
        <a:graphic>
          <a:graphicData uri="http://schemas.openxmlformats.org/presentationml/2006/ole">
            <mc:AlternateContent xmlns:mc="http://schemas.openxmlformats.org/markup-compatibility/2006">
              <mc:Choice xmlns:v="urn:schemas-microsoft-com:vml" Requires="v">
                <p:oleObj spid="_x0000_s5355" name="Equation" r:id="rId4" imgW="152334" imgH="228501" progId="Equation.3">
                  <p:embed/>
                </p:oleObj>
              </mc:Choice>
              <mc:Fallback>
                <p:oleObj name="Equation" r:id="rId4" imgW="152334" imgH="228501" progId="Equation.3">
                  <p:embed/>
                  <p:pic>
                    <p:nvPicPr>
                      <p:cNvPr id="0" name="Object 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524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10366544"/>
              </p:ext>
            </p:extLst>
          </p:nvPr>
        </p:nvGraphicFramePr>
        <p:xfrm>
          <a:off x="1676400" y="1676094"/>
          <a:ext cx="196637" cy="294956"/>
        </p:xfrm>
        <a:graphic>
          <a:graphicData uri="http://schemas.openxmlformats.org/presentationml/2006/ole">
            <mc:AlternateContent xmlns:mc="http://schemas.openxmlformats.org/markup-compatibility/2006">
              <mc:Choice xmlns:v="urn:schemas-microsoft-com:vml" Requires="v">
                <p:oleObj spid="_x0000_s5356" name="Equation" r:id="rId6" imgW="152334" imgH="228501" progId="Equation.3">
                  <p:embed/>
                </p:oleObj>
              </mc:Choice>
              <mc:Fallback>
                <p:oleObj name="Equation" r:id="rId6" imgW="152334" imgH="228501" progId="Equation.3">
                  <p:embed/>
                  <p:pic>
                    <p:nvPicPr>
                      <p:cNvPr id="0" name="Object 4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1676094"/>
                        <a:ext cx="196637" cy="294956"/>
                      </a:xfrm>
                      <a:prstGeom prst="rect">
                        <a:avLst/>
                      </a:prstGeom>
                      <a:noFill/>
                      <a:extLst/>
                    </p:spPr>
                  </p:pic>
                </p:oleObj>
              </mc:Fallback>
            </mc:AlternateContent>
          </a:graphicData>
        </a:graphic>
      </p:graphicFrame>
      <p:sp>
        <p:nvSpPr>
          <p:cNvPr id="7" name="Rectangle 5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3436873366"/>
              </p:ext>
            </p:extLst>
          </p:nvPr>
        </p:nvGraphicFramePr>
        <p:xfrm>
          <a:off x="2440877" y="1524000"/>
          <a:ext cx="454723" cy="540752"/>
        </p:xfrm>
        <a:graphic>
          <a:graphicData uri="http://schemas.openxmlformats.org/presentationml/2006/ole">
            <mc:AlternateContent xmlns:mc="http://schemas.openxmlformats.org/markup-compatibility/2006">
              <mc:Choice xmlns:v="urn:schemas-microsoft-com:vml" Requires="v">
                <p:oleObj spid="_x0000_s5357" name="Equation" r:id="rId7" imgW="355446" imgH="418918" progId="Equation.3">
                  <p:embed/>
                </p:oleObj>
              </mc:Choice>
              <mc:Fallback>
                <p:oleObj name="Equation" r:id="rId7" imgW="355446" imgH="418918" progId="Equation.3">
                  <p:embed/>
                  <p:pic>
                    <p:nvPicPr>
                      <p:cNvPr id="0" name="Object 4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40877" y="1524000"/>
                        <a:ext cx="454723" cy="540752"/>
                      </a:xfrm>
                      <a:prstGeom prst="rect">
                        <a:avLst/>
                      </a:prstGeom>
                      <a:noFill/>
                      <a:extLst/>
                    </p:spPr>
                  </p:pic>
                </p:oleObj>
              </mc:Fallback>
            </mc:AlternateContent>
          </a:graphicData>
        </a:graphic>
      </p:graphicFrame>
      <p:sp>
        <p:nvSpPr>
          <p:cNvPr id="9" name="Rectangle 5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4096808980"/>
              </p:ext>
            </p:extLst>
          </p:nvPr>
        </p:nvGraphicFramePr>
        <p:xfrm>
          <a:off x="990600" y="2286000"/>
          <a:ext cx="2800350" cy="342900"/>
        </p:xfrm>
        <a:graphic>
          <a:graphicData uri="http://schemas.openxmlformats.org/presentationml/2006/ole">
            <mc:AlternateContent xmlns:mc="http://schemas.openxmlformats.org/markup-compatibility/2006">
              <mc:Choice xmlns:v="urn:schemas-microsoft-com:vml" Requires="v">
                <p:oleObj spid="_x0000_s5358" name="Equation" r:id="rId9" imgW="1866900" imgH="228600" progId="Equation.3">
                  <p:embed/>
                </p:oleObj>
              </mc:Choice>
              <mc:Fallback>
                <p:oleObj name="Equation" r:id="rId9" imgW="1866900" imgH="228600" progId="Equation.3">
                  <p:embed/>
                  <p:pic>
                    <p:nvPicPr>
                      <p:cNvPr id="0" name="Object 5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90600" y="2286000"/>
                        <a:ext cx="2800350" cy="342900"/>
                      </a:xfrm>
                      <a:prstGeom prst="rect">
                        <a:avLst/>
                      </a:prstGeom>
                      <a:noFill/>
                      <a:extLst/>
                    </p:spPr>
                  </p:pic>
                </p:oleObj>
              </mc:Fallback>
            </mc:AlternateContent>
          </a:graphicData>
        </a:graphic>
      </p:graphicFrame>
      <p:sp>
        <p:nvSpPr>
          <p:cNvPr id="11" name="TextBox 10"/>
          <p:cNvSpPr txBox="1"/>
          <p:nvPr/>
        </p:nvSpPr>
        <p:spPr>
          <a:xfrm>
            <a:off x="4114800" y="2233136"/>
            <a:ext cx="990600" cy="369332"/>
          </a:xfrm>
          <a:prstGeom prst="rect">
            <a:avLst/>
          </a:prstGeom>
          <a:noFill/>
        </p:spPr>
        <p:txBody>
          <a:bodyPr wrap="square" rtlCol="0">
            <a:spAutoFit/>
          </a:bodyPr>
          <a:lstStyle/>
          <a:p>
            <a:r>
              <a:rPr lang="en-US" dirty="0">
                <a:latin typeface="Times New Roman" pitchFamily="18" charset="0"/>
                <a:cs typeface="Times New Roman" pitchFamily="18" charset="0"/>
              </a:rPr>
              <a:t>a</a:t>
            </a:r>
            <a:r>
              <a:rPr lang="en-US" dirty="0" smtClean="0">
                <a:latin typeface="Times New Roman" pitchFamily="18" charset="0"/>
                <a:cs typeface="Times New Roman" pitchFamily="18" charset="0"/>
              </a:rPr>
              <a:t>nd </a:t>
            </a:r>
            <a:endParaRPr lang="en-US" dirty="0">
              <a:latin typeface="Times New Roman" pitchFamily="18" charset="0"/>
              <a:cs typeface="Times New Roman" pitchFamily="18" charset="0"/>
            </a:endParaRPr>
          </a:p>
        </p:txBody>
      </p:sp>
      <p:sp>
        <p:nvSpPr>
          <p:cNvPr id="12" name="Rectangle 5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2970567189"/>
              </p:ext>
            </p:extLst>
          </p:nvPr>
        </p:nvGraphicFramePr>
        <p:xfrm>
          <a:off x="5029200" y="2286000"/>
          <a:ext cx="2586038" cy="342900"/>
        </p:xfrm>
        <a:graphic>
          <a:graphicData uri="http://schemas.openxmlformats.org/presentationml/2006/ole">
            <mc:AlternateContent xmlns:mc="http://schemas.openxmlformats.org/markup-compatibility/2006">
              <mc:Choice xmlns:v="urn:schemas-microsoft-com:vml" Requires="v">
                <p:oleObj spid="_x0000_s5359" name="Equation" r:id="rId11" imgW="1727200" imgH="228600" progId="Equation.3">
                  <p:embed/>
                </p:oleObj>
              </mc:Choice>
              <mc:Fallback>
                <p:oleObj name="Equation" r:id="rId11" imgW="1727200" imgH="228600" progId="Equation.3">
                  <p:embed/>
                  <p:pic>
                    <p:nvPicPr>
                      <p:cNvPr id="0" name="Object 5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029200" y="2286000"/>
                        <a:ext cx="2586038" cy="342900"/>
                      </a:xfrm>
                      <a:prstGeom prst="rect">
                        <a:avLst/>
                      </a:prstGeom>
                      <a:noFill/>
                      <a:extLst/>
                    </p:spPr>
                  </p:pic>
                </p:oleObj>
              </mc:Fallback>
            </mc:AlternateContent>
          </a:graphicData>
        </a:graphic>
      </p:graphicFrame>
      <p:sp>
        <p:nvSpPr>
          <p:cNvPr id="14" name="Rectangle 13"/>
          <p:cNvSpPr/>
          <p:nvPr/>
        </p:nvSpPr>
        <p:spPr>
          <a:xfrm>
            <a:off x="457200" y="2602468"/>
            <a:ext cx="671979"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gives</a:t>
            </a:r>
          </a:p>
        </p:txBody>
      </p:sp>
      <p:sp>
        <p:nvSpPr>
          <p:cNvPr id="15"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6" name="Object 15"/>
          <p:cNvGraphicFramePr>
            <a:graphicFrameLocks noChangeAspect="1"/>
          </p:cNvGraphicFramePr>
          <p:nvPr>
            <p:extLst>
              <p:ext uri="{D42A27DB-BD31-4B8C-83A1-F6EECF244321}">
                <p14:modId xmlns:p14="http://schemas.microsoft.com/office/powerpoint/2010/main" val="3941089185"/>
              </p:ext>
            </p:extLst>
          </p:nvPr>
        </p:nvGraphicFramePr>
        <p:xfrm>
          <a:off x="1219200" y="2895600"/>
          <a:ext cx="2557463" cy="342900"/>
        </p:xfrm>
        <a:graphic>
          <a:graphicData uri="http://schemas.openxmlformats.org/presentationml/2006/ole">
            <mc:AlternateContent xmlns:mc="http://schemas.openxmlformats.org/markup-compatibility/2006">
              <mc:Choice xmlns:v="urn:schemas-microsoft-com:vml" Requires="v">
                <p:oleObj spid="_x0000_s5360" name="Equation" r:id="rId13" imgW="1701800" imgH="228600" progId="Equation.3">
                  <p:embed/>
                </p:oleObj>
              </mc:Choice>
              <mc:Fallback>
                <p:oleObj name="Equation" r:id="rId13" imgW="1701800" imgH="228600" progId="Equation.3">
                  <p:embed/>
                  <p:pic>
                    <p:nvPicPr>
                      <p:cNvPr id="0" name="Object 6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219200" y="2895600"/>
                        <a:ext cx="2557463" cy="342900"/>
                      </a:xfrm>
                      <a:prstGeom prst="rect">
                        <a:avLst/>
                      </a:prstGeom>
                      <a:noFill/>
                      <a:extLst/>
                    </p:spPr>
                  </p:pic>
                </p:oleObj>
              </mc:Fallback>
            </mc:AlternateContent>
          </a:graphicData>
        </a:graphic>
      </p:graphicFrame>
      <p:sp>
        <p:nvSpPr>
          <p:cNvPr id="17" name="Rectangle 6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 name="Object 17"/>
          <p:cNvGraphicFramePr>
            <a:graphicFrameLocks noChangeAspect="1"/>
          </p:cNvGraphicFramePr>
          <p:nvPr>
            <p:extLst>
              <p:ext uri="{D42A27DB-BD31-4B8C-83A1-F6EECF244321}">
                <p14:modId xmlns:p14="http://schemas.microsoft.com/office/powerpoint/2010/main" val="3330575590"/>
              </p:ext>
            </p:extLst>
          </p:nvPr>
        </p:nvGraphicFramePr>
        <p:xfrm>
          <a:off x="4981575" y="2895600"/>
          <a:ext cx="2700338" cy="342900"/>
        </p:xfrm>
        <a:graphic>
          <a:graphicData uri="http://schemas.openxmlformats.org/presentationml/2006/ole">
            <mc:AlternateContent xmlns:mc="http://schemas.openxmlformats.org/markup-compatibility/2006">
              <mc:Choice xmlns:v="urn:schemas-microsoft-com:vml" Requires="v">
                <p:oleObj spid="_x0000_s5361" name="Equation" r:id="rId15" imgW="1803400" imgH="228600" progId="Equation.3">
                  <p:embed/>
                </p:oleObj>
              </mc:Choice>
              <mc:Fallback>
                <p:oleObj name="Equation" r:id="rId15" imgW="1803400" imgH="228600" progId="Equation.3">
                  <p:embed/>
                  <p:pic>
                    <p:nvPicPr>
                      <p:cNvPr id="0" name="Object 6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981575" y="2895600"/>
                        <a:ext cx="2700338" cy="342900"/>
                      </a:xfrm>
                      <a:prstGeom prst="rect">
                        <a:avLst/>
                      </a:prstGeom>
                      <a:noFill/>
                      <a:extLst/>
                    </p:spPr>
                  </p:pic>
                </p:oleObj>
              </mc:Fallback>
            </mc:AlternateContent>
          </a:graphicData>
        </a:graphic>
      </p:graphicFrame>
      <p:sp>
        <p:nvSpPr>
          <p:cNvPr id="42" name="TextBox 41"/>
          <p:cNvSpPr txBox="1"/>
          <p:nvPr/>
        </p:nvSpPr>
        <p:spPr>
          <a:xfrm>
            <a:off x="4114800" y="2907268"/>
            <a:ext cx="990600" cy="369332"/>
          </a:xfrm>
          <a:prstGeom prst="rect">
            <a:avLst/>
          </a:prstGeom>
          <a:noFill/>
        </p:spPr>
        <p:txBody>
          <a:bodyPr wrap="square" rtlCol="0">
            <a:spAutoFit/>
          </a:bodyPr>
          <a:lstStyle/>
          <a:p>
            <a:r>
              <a:rPr lang="en-US" dirty="0">
                <a:latin typeface="Times New Roman" pitchFamily="18" charset="0"/>
                <a:cs typeface="Times New Roman" pitchFamily="18" charset="0"/>
              </a:rPr>
              <a:t>a</a:t>
            </a:r>
            <a:r>
              <a:rPr lang="en-US" dirty="0" smtClean="0">
                <a:latin typeface="Times New Roman" pitchFamily="18" charset="0"/>
                <a:cs typeface="Times New Roman" pitchFamily="18" charset="0"/>
              </a:rPr>
              <a:t>nd </a:t>
            </a:r>
            <a:endParaRPr lang="en-US" dirty="0">
              <a:latin typeface="Times New Roman" pitchFamily="18" charset="0"/>
              <a:cs typeface="Times New Roman" pitchFamily="18" charset="0"/>
            </a:endParaRPr>
          </a:p>
        </p:txBody>
      </p:sp>
      <p:sp>
        <p:nvSpPr>
          <p:cNvPr id="19" name="Rectangle 18"/>
          <p:cNvSpPr/>
          <p:nvPr/>
        </p:nvSpPr>
        <p:spPr>
          <a:xfrm>
            <a:off x="457200" y="3364468"/>
            <a:ext cx="389850"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or</a:t>
            </a:r>
          </a:p>
        </p:txBody>
      </p:sp>
      <p:sp>
        <p:nvSpPr>
          <p:cNvPr id="20" name="Rectangle 6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 name="Object 20"/>
          <p:cNvGraphicFramePr>
            <a:graphicFrameLocks noChangeAspect="1"/>
          </p:cNvGraphicFramePr>
          <p:nvPr>
            <p:extLst>
              <p:ext uri="{D42A27DB-BD31-4B8C-83A1-F6EECF244321}">
                <p14:modId xmlns:p14="http://schemas.microsoft.com/office/powerpoint/2010/main" val="4064877429"/>
              </p:ext>
            </p:extLst>
          </p:nvPr>
        </p:nvGraphicFramePr>
        <p:xfrm>
          <a:off x="1524000" y="3569732"/>
          <a:ext cx="2243138" cy="342900"/>
        </p:xfrm>
        <a:graphic>
          <a:graphicData uri="http://schemas.openxmlformats.org/presentationml/2006/ole">
            <mc:AlternateContent xmlns:mc="http://schemas.openxmlformats.org/markup-compatibility/2006">
              <mc:Choice xmlns:v="urn:schemas-microsoft-com:vml" Requires="v">
                <p:oleObj spid="_x0000_s5362" name="Equation" r:id="rId17" imgW="1498600" imgH="228600" progId="Equation.3">
                  <p:embed/>
                </p:oleObj>
              </mc:Choice>
              <mc:Fallback>
                <p:oleObj name="Equation" r:id="rId17" imgW="1498600" imgH="228600" progId="Equation.3">
                  <p:embed/>
                  <p:pic>
                    <p:nvPicPr>
                      <p:cNvPr id="0" name="Object 6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524000" y="3569732"/>
                        <a:ext cx="2243138" cy="342900"/>
                      </a:xfrm>
                      <a:prstGeom prst="rect">
                        <a:avLst/>
                      </a:prstGeom>
                      <a:noFill/>
                      <a:extLst/>
                    </p:spPr>
                  </p:pic>
                </p:oleObj>
              </mc:Fallback>
            </mc:AlternateContent>
          </a:graphicData>
        </a:graphic>
      </p:graphicFrame>
      <p:sp>
        <p:nvSpPr>
          <p:cNvPr id="22" name="Rectangle 6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69"/>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6" name="Object 25"/>
          <p:cNvGraphicFramePr>
            <a:graphicFrameLocks noChangeAspect="1"/>
          </p:cNvGraphicFramePr>
          <p:nvPr>
            <p:extLst>
              <p:ext uri="{D42A27DB-BD31-4B8C-83A1-F6EECF244321}">
                <p14:modId xmlns:p14="http://schemas.microsoft.com/office/powerpoint/2010/main" val="3166205610"/>
              </p:ext>
            </p:extLst>
          </p:nvPr>
        </p:nvGraphicFramePr>
        <p:xfrm>
          <a:off x="4876800" y="3531632"/>
          <a:ext cx="2857500" cy="342900"/>
        </p:xfrm>
        <a:graphic>
          <a:graphicData uri="http://schemas.openxmlformats.org/presentationml/2006/ole">
            <mc:AlternateContent xmlns:mc="http://schemas.openxmlformats.org/markup-compatibility/2006">
              <mc:Choice xmlns:v="urn:schemas-microsoft-com:vml" Requires="v">
                <p:oleObj spid="_x0000_s5363" name="Equation" r:id="rId19" imgW="1905000" imgH="228600" progId="Equation.3">
                  <p:embed/>
                </p:oleObj>
              </mc:Choice>
              <mc:Fallback>
                <p:oleObj name="Equation" r:id="rId19" imgW="1905000" imgH="228600" progId="Equation.3">
                  <p:embed/>
                  <p:pic>
                    <p:nvPicPr>
                      <p:cNvPr id="0" name="Object 68"/>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876800" y="3531632"/>
                        <a:ext cx="2857500" cy="342900"/>
                      </a:xfrm>
                      <a:prstGeom prst="rect">
                        <a:avLst/>
                      </a:prstGeom>
                      <a:noFill/>
                      <a:extLst/>
                    </p:spPr>
                  </p:pic>
                </p:oleObj>
              </mc:Fallback>
            </mc:AlternateContent>
          </a:graphicData>
        </a:graphic>
      </p:graphicFrame>
      <p:sp>
        <p:nvSpPr>
          <p:cNvPr id="50" name="TextBox 49"/>
          <p:cNvSpPr txBox="1"/>
          <p:nvPr/>
        </p:nvSpPr>
        <p:spPr>
          <a:xfrm>
            <a:off x="4114800" y="3593068"/>
            <a:ext cx="990600" cy="369332"/>
          </a:xfrm>
          <a:prstGeom prst="rect">
            <a:avLst/>
          </a:prstGeom>
          <a:noFill/>
        </p:spPr>
        <p:txBody>
          <a:bodyPr wrap="square" rtlCol="0">
            <a:spAutoFit/>
          </a:bodyPr>
          <a:lstStyle/>
          <a:p>
            <a:r>
              <a:rPr lang="en-US" dirty="0">
                <a:latin typeface="Times New Roman" pitchFamily="18" charset="0"/>
                <a:cs typeface="Times New Roman" pitchFamily="18" charset="0"/>
              </a:rPr>
              <a:t>a</a:t>
            </a:r>
            <a:r>
              <a:rPr lang="en-US" dirty="0" smtClean="0">
                <a:latin typeface="Times New Roman" pitchFamily="18" charset="0"/>
                <a:cs typeface="Times New Roman" pitchFamily="18" charset="0"/>
              </a:rPr>
              <a:t>nd </a:t>
            </a:r>
            <a:endParaRPr lang="en-US" dirty="0">
              <a:latin typeface="Times New Roman" pitchFamily="18" charset="0"/>
              <a:cs typeface="Times New Roman" pitchFamily="18" charset="0"/>
            </a:endParaRPr>
          </a:p>
        </p:txBody>
      </p:sp>
      <p:sp>
        <p:nvSpPr>
          <p:cNvPr id="27" name="Rectangle 89"/>
          <p:cNvSpPr>
            <a:spLocks noChangeArrowheads="1"/>
          </p:cNvSpPr>
          <p:nvPr/>
        </p:nvSpPr>
        <p:spPr bwMode="auto">
          <a:xfrm>
            <a:off x="457200" y="4343400"/>
            <a:ext cx="4871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In matrix form, these equations can be rewritten as</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28" name="Rectangle 10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9" name="Object 28"/>
          <p:cNvGraphicFramePr>
            <a:graphicFrameLocks noChangeAspect="1"/>
          </p:cNvGraphicFramePr>
          <p:nvPr>
            <p:extLst>
              <p:ext uri="{D42A27DB-BD31-4B8C-83A1-F6EECF244321}">
                <p14:modId xmlns:p14="http://schemas.microsoft.com/office/powerpoint/2010/main" val="3268732693"/>
              </p:ext>
            </p:extLst>
          </p:nvPr>
        </p:nvGraphicFramePr>
        <p:xfrm>
          <a:off x="1129178" y="4924425"/>
          <a:ext cx="2890557" cy="638175"/>
        </p:xfrm>
        <a:graphic>
          <a:graphicData uri="http://schemas.openxmlformats.org/presentationml/2006/ole">
            <mc:AlternateContent xmlns:mc="http://schemas.openxmlformats.org/markup-compatibility/2006">
              <mc:Choice xmlns:v="urn:schemas-microsoft-com:vml" Requires="v">
                <p:oleObj spid="_x0000_s5364" name="Equation" r:id="rId21" imgW="2197100" imgH="482600" progId="Equation.3">
                  <p:embed/>
                </p:oleObj>
              </mc:Choice>
              <mc:Fallback>
                <p:oleObj name="Equation" r:id="rId21" imgW="2197100" imgH="482600" progId="Equation.3">
                  <p:embed/>
                  <p:pic>
                    <p:nvPicPr>
                      <p:cNvPr id="0" name="Object 99"/>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129178" y="4924425"/>
                        <a:ext cx="2890557" cy="638175"/>
                      </a:xfrm>
                      <a:prstGeom prst="rect">
                        <a:avLst/>
                      </a:prstGeom>
                      <a:noFill/>
                      <a:extLst/>
                    </p:spPr>
                  </p:pic>
                </p:oleObj>
              </mc:Fallback>
            </mc:AlternateContent>
          </a:graphicData>
        </a:graphic>
      </p:graphicFrame>
      <p:sp>
        <p:nvSpPr>
          <p:cNvPr id="30" name="Rectangle 10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1" name="Object 30"/>
          <p:cNvGraphicFramePr>
            <a:graphicFrameLocks noChangeAspect="1"/>
          </p:cNvGraphicFramePr>
          <p:nvPr>
            <p:extLst>
              <p:ext uri="{D42A27DB-BD31-4B8C-83A1-F6EECF244321}">
                <p14:modId xmlns:p14="http://schemas.microsoft.com/office/powerpoint/2010/main" val="1089286605"/>
              </p:ext>
            </p:extLst>
          </p:nvPr>
        </p:nvGraphicFramePr>
        <p:xfrm>
          <a:off x="1128041" y="5762625"/>
          <a:ext cx="2915583" cy="638175"/>
        </p:xfrm>
        <a:graphic>
          <a:graphicData uri="http://schemas.openxmlformats.org/presentationml/2006/ole">
            <mc:AlternateContent xmlns:mc="http://schemas.openxmlformats.org/markup-compatibility/2006">
              <mc:Choice xmlns:v="urn:schemas-microsoft-com:vml" Requires="v">
                <p:oleObj spid="_x0000_s5365" name="Equation" r:id="rId23" imgW="2222500" imgH="482600" progId="Equation.3">
                  <p:embed/>
                </p:oleObj>
              </mc:Choice>
              <mc:Fallback>
                <p:oleObj name="Equation" r:id="rId23" imgW="2222500" imgH="482600" progId="Equation.3">
                  <p:embed/>
                  <p:pic>
                    <p:nvPicPr>
                      <p:cNvPr id="0" name="Object 101"/>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128041" y="5762625"/>
                        <a:ext cx="2915583" cy="638175"/>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ANSWERNOWTEXT" val="Answer Now"/>
  <p:tag name="RESPTABLESTYLE" val="-1"/>
  <p:tag name="ALLOWDUPLICATES" val="False"/>
  <p:tag name="AUTOADVANCE" val="False"/>
  <p:tag name="STDCHART" val="1"/>
  <p:tag name="SKIPREMAININGRACESLIDES" val="True"/>
  <p:tag name="BUBBLENAMEVISIBLE" val="True"/>
  <p:tag name="DEFAULTNUMTEAMS" val="5"/>
  <p:tag name="CUSTOMCELLBACKCOLOR2" val="-13395457"/>
  <p:tag name="DISPLAYNAME" val="True"/>
  <p:tag name="GRIDROTATIONINTERVAL" val="2"/>
  <p:tag name="POLLINGCYCLE" val="2"/>
  <p:tag name="INCLUDENONRESPONDERS" val="False"/>
  <p:tag name="ALLOWUSERFEEDBACK" val="True"/>
  <p:tag name="REALTIMEBACKUPPATH" val="(None)"/>
  <p:tag name="ADVANCEDSETTINGSVIEW" val="False"/>
  <p:tag name="FIBDISPLAYKEYWORDS" val="True"/>
  <p:tag name="PRRESPONSE4" val="7"/>
  <p:tag name="PRRESPONSE8" val="3"/>
  <p:tag name="TPVERSION" val="2008"/>
  <p:tag name="BULLETTYPE" val="3"/>
  <p:tag name="RESPCOUNTERFORMAT" val="0"/>
  <p:tag name="BACKUPSESSIONS" val="True"/>
  <p:tag name="ROTATIONINTERVAL" val="2"/>
  <p:tag name="RACEANIMATIONSPEED" val="3"/>
  <p:tag name="BUBBLESIZEVISIBLE" val="True"/>
  <p:tag name="CUSTOMCELLFORECOLOR" val="-16777216"/>
  <p:tag name="USESCHEMECOLORS" val="True"/>
  <p:tag name="AUTOSIZEGRID" val="True"/>
  <p:tag name="CHARTLABELS" val="1"/>
  <p:tag name="INCLUDEPPT" val="True"/>
  <p:tag name="ZEROBASED" val="False"/>
  <p:tag name="FIBNUMRESULTS" val="5"/>
  <p:tag name="PRRESPONSE3" val="8"/>
  <p:tag name="PRRESPONSE9" val="2"/>
  <p:tag name="SHOWBARVISIBLE" val="True"/>
  <p:tag name="RESPCOUNTERSTYLE" val="-1"/>
  <p:tag name="BACKUPMAINTENANCE" val="7"/>
  <p:tag name="RACEENDPOINTS" val="100"/>
  <p:tag name="MAXRESPONDERS" val="5"/>
  <p:tag name="CUSTOMCELLBACKCOLOR1" val="-657956"/>
  <p:tag name="DISPLAYDEVICEID" val="True"/>
  <p:tag name="CHARTCOLORS" val="0"/>
  <p:tag name="CORRECTPOINTVALUE" val="100"/>
  <p:tag name="CHARTSCALE" val="True"/>
  <p:tag name="PRRESPONSE2" val="9"/>
  <p:tag name="PRRESPONSE10" val="1"/>
  <p:tag name="ANSWERNOWSTYLE" val="-1"/>
  <p:tag name="NUMRESPONSES" val="1"/>
  <p:tag name="RACERSMAXDISPLAYED" val="5"/>
  <p:tag name="BUBBLEGROUPING" val="3"/>
  <p:tag name="DISPLAYDEVICENUMBER" val="True"/>
  <p:tag name="RESETCHARTS" val="True"/>
  <p:tag name="REALTIMEBACKUP" val="False"/>
  <p:tag name="PRRESPONSE1" val="10"/>
  <p:tag name="SHOWFLASHWARNING" val="True"/>
  <p:tag name="COUNTDOWNSECONDS" val="10"/>
  <p:tag name="AUTOUPDATEALIASES" val="True"/>
  <p:tag name="CUSTOMGRIDBACKCOLOR" val="-2830136"/>
  <p:tag name="GRIDSIZE" val="{Width=800, Height=600}"/>
  <p:tag name="INCORRECTPOINTVALUE" val="0"/>
  <p:tag name="PRRESPONSE5" val="6"/>
  <p:tag name="USESECONDARYMONITOR" val="True"/>
  <p:tag name="REVIEWONLY" val="False"/>
  <p:tag name="CUSTOMCELLBACKCOLOR3" val="-268652"/>
  <p:tag name="MULTIRESPDIVISOR" val="1"/>
  <p:tag name="FIBINCLUDEOTHER" val="True"/>
  <p:tag name="COUNTDOWNSTYLE" val="-1"/>
  <p:tag name="TEAMSINLEADERBOARD" val="5"/>
  <p:tag name="GRIDPOSITION" val="1"/>
  <p:tag name="PRRESPONSE6" val="5"/>
  <p:tag name="CHARTVALUEFORMAT" val="0%"/>
  <p:tag name="GRIDOPACITY" val="90"/>
  <p:tag name="PRRESPONSE7" val="4"/>
  <p:tag name="BUBBLEVALUEFORMAT" val="0.0"/>
  <p:tag name="FIBDISPLAYRESULTS" val="True"/>
  <p:tag name="CUSTOMCELLBACKCOLOR4" val="-8355712"/>
  <p:tag name="INPUTSOURCE" val="1"/>
  <p:tag name="POWERPOINTVERSION" val="12.0"/>
  <p:tag name="PARTICIPANTSINLEADERBOARD" val="5"/>
  <p:tag name="AUTOADJUSTPARTRANGE" val="True"/>
  <p:tag name="PARTLISTDEFAULT" val="1"/>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txDef>
      <a:spPr>
        <a:noFill/>
      </a:spPr>
      <a:bodyPr wrap="square" rtlCol="0">
        <a:spAutoFit/>
      </a:bodyPr>
      <a:lstStyle>
        <a:defPPr>
          <a:defRPr dirty="0">
            <a:latin typeface="Times New Roman" pitchFamily="18" charset="0"/>
            <a:cs typeface="Times New Roman" pitchFamily="18" charset="0"/>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1459</TotalTime>
  <Words>1327</Words>
  <Application>Microsoft Office PowerPoint</Application>
  <PresentationFormat>On-screen Show (4:3)</PresentationFormat>
  <Paragraphs>224</Paragraphs>
  <Slides>41</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Module</vt:lpstr>
      <vt:lpstr>Equation</vt:lpstr>
      <vt:lpstr>Eigenvalues and Eigenvectors</vt:lpstr>
      <vt:lpstr>Eigenvalues and Eigenvectors</vt:lpstr>
      <vt:lpstr>Objectives</vt:lpstr>
      <vt:lpstr>Eigenvalue</vt:lpstr>
      <vt:lpstr>Physical example</vt:lpstr>
      <vt:lpstr>Physical example (cont.)</vt:lpstr>
      <vt:lpstr>Physical example (cont.)</vt:lpstr>
      <vt:lpstr>Physical example (cont.)</vt:lpstr>
      <vt:lpstr>Physical example (cont.)</vt:lpstr>
      <vt:lpstr>Physical example (cont.)</vt:lpstr>
      <vt:lpstr>Physical example (cont.)</vt:lpstr>
      <vt:lpstr>General definition of eigenvalues and eigenvectors of a square matrix</vt:lpstr>
      <vt:lpstr>How do I find eigenvalues of a square matrix?</vt:lpstr>
      <vt:lpstr>How do I find eigenvalues of a square matrix? (cont.)</vt:lpstr>
      <vt:lpstr>Example 1</vt:lpstr>
      <vt:lpstr>Example 1 (cont.)</vt:lpstr>
      <vt:lpstr>Example 2</vt:lpstr>
      <vt:lpstr>Example 2 (cont.)</vt:lpstr>
      <vt:lpstr>Example 2 (cont.)</vt:lpstr>
      <vt:lpstr>Example 3</vt:lpstr>
      <vt:lpstr>Example 3 (cont.)</vt:lpstr>
      <vt:lpstr>Example 3 (cont.)</vt:lpstr>
      <vt:lpstr>Example 3 (cont.)</vt:lpstr>
      <vt:lpstr>Example 3 (cont.)</vt:lpstr>
      <vt:lpstr>Theorems of eigenvalues and eigenvectors</vt:lpstr>
      <vt:lpstr>Example 4</vt:lpstr>
      <vt:lpstr>Example 5</vt:lpstr>
      <vt:lpstr>Example 6</vt:lpstr>
      <vt:lpstr>Example 6 (cont.)</vt:lpstr>
      <vt:lpstr>Example 7</vt:lpstr>
      <vt:lpstr>Example 7 (cont.)</vt:lpstr>
      <vt:lpstr>Finding eigenvalues and eigenvectors numerically</vt:lpstr>
      <vt:lpstr>Finding eigenvalues and eigenvectors numerically (cont.)</vt:lpstr>
      <vt:lpstr>Finding eigenvalues and eigenvectors numerically (cont.)</vt:lpstr>
      <vt:lpstr>Example 8</vt:lpstr>
      <vt:lpstr>Example 8 (cont.)</vt:lpstr>
      <vt:lpstr>Example 8 (cont.)</vt:lpstr>
      <vt:lpstr>Example 8 (cont.)</vt:lpstr>
      <vt:lpstr>Example 8 (cont.)</vt:lpstr>
      <vt:lpstr>Example 8 (cont.)</vt:lpstr>
      <vt:lpstr>Keyterms</vt:lpstr>
    </vt:vector>
  </TitlesOfParts>
  <Company>Engineering Computing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Putting AudioVisual Lectures on YouTube</dc:title>
  <dc:creator>Autar K Kaw</dc:creator>
  <cp:lastModifiedBy>Isaza, Humberto</cp:lastModifiedBy>
  <cp:revision>145</cp:revision>
  <dcterms:created xsi:type="dcterms:W3CDTF">2010-03-25T21:52:13Z</dcterms:created>
  <dcterms:modified xsi:type="dcterms:W3CDTF">2014-03-05T19:26:34Z</dcterms:modified>
</cp:coreProperties>
</file>